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08788" cy="9940925"/>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7A2AAC28-D7F0-4C14-BC17-2912445BB06C}" type="datetimeFigureOut">
              <a:rPr lang="hu-HU" smtClean="0"/>
              <a:pPr/>
              <a:t>2018. 11. 22.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28F052-F09D-4BB9-8D2A-40167257A58D}"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AAC28-D7F0-4C14-BC17-2912445BB06C}" type="datetimeFigureOut">
              <a:rPr lang="hu-HU" smtClean="0"/>
              <a:pPr/>
              <a:t>2018. 11. 22.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8F052-F09D-4BB9-8D2A-40167257A58D}"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91765" y="2008909"/>
            <a:ext cx="7992888" cy="3096344"/>
          </a:xfrm>
        </p:spPr>
        <p:txBody>
          <a:bodyPr>
            <a:normAutofit fontScale="90000"/>
          </a:bodyPr>
          <a:lstStyle/>
          <a:p>
            <a:pPr>
              <a:spcBef>
                <a:spcPts val="2400"/>
              </a:spcBef>
            </a:pPr>
            <a:r>
              <a:rPr lang="hu-HU" sz="3600" b="1" dirty="0">
                <a:solidFill>
                  <a:schemeClr val="accent1"/>
                </a:solidFill>
                <a:effectLst>
                  <a:outerShdw blurRad="38100" dist="38100" dir="2700000" algn="tl">
                    <a:srgbClr val="000000">
                      <a:alpha val="43137"/>
                    </a:srgbClr>
                  </a:outerShdw>
                </a:effectLst>
              </a:rPr>
              <a:t>Hogyan váljunk egyéni vállalkozóvá, hogyan alapítsunk céget?</a:t>
            </a:r>
            <a:r>
              <a:rPr lang="hu-HU" sz="3600" b="1" dirty="0" smtClean="0">
                <a:solidFill>
                  <a:srgbClr val="C00000"/>
                </a:solidFill>
                <a:effectLst>
                  <a:outerShdw blurRad="38100" dist="38100" dir="2700000" algn="tl">
                    <a:srgbClr val="000000">
                      <a:alpha val="43137"/>
                    </a:srgbClr>
                  </a:outerShdw>
                </a:effectLst>
              </a:rPr>
              <a:t/>
            </a:r>
            <a:br>
              <a:rPr lang="hu-HU" sz="3600" b="1" dirty="0" smtClean="0">
                <a:solidFill>
                  <a:srgbClr val="C00000"/>
                </a:solidFill>
                <a:effectLst>
                  <a:outerShdw blurRad="38100" dist="38100" dir="2700000" algn="tl">
                    <a:srgbClr val="000000">
                      <a:alpha val="43137"/>
                    </a:srgbClr>
                  </a:outerShdw>
                </a:effectLst>
              </a:rPr>
            </a:br>
            <a:r>
              <a:rPr lang="hu-HU" sz="2200" b="1" i="1" dirty="0" smtClean="0">
                <a:solidFill>
                  <a:schemeClr val="tx2"/>
                </a:solidFill>
              </a:rPr>
              <a:t>Előadó: </a:t>
            </a:r>
            <a:br>
              <a:rPr lang="hu-HU" sz="2200" b="1" i="1" dirty="0" smtClean="0">
                <a:solidFill>
                  <a:schemeClr val="tx2"/>
                </a:solidFill>
              </a:rPr>
            </a:br>
            <a:r>
              <a:rPr lang="hu-HU" sz="2200" b="1" i="1" dirty="0" smtClean="0">
                <a:solidFill>
                  <a:schemeClr val="tx2"/>
                </a:solidFill>
              </a:rPr>
              <a:t>Karamánné dr. Pakai Annamária</a:t>
            </a:r>
            <a:br>
              <a:rPr lang="hu-HU" sz="2200" b="1" i="1" dirty="0" smtClean="0">
                <a:solidFill>
                  <a:schemeClr val="tx2"/>
                </a:solidFill>
              </a:rPr>
            </a:br>
            <a:r>
              <a:rPr lang="hu-HU" sz="2200" b="1" i="1" dirty="0" err="1" smtClean="0">
                <a:solidFill>
                  <a:schemeClr val="tx2"/>
                </a:solidFill>
              </a:rPr>
              <a:t>Haklits</a:t>
            </a:r>
            <a:r>
              <a:rPr lang="hu-HU" sz="2200" b="1" i="1" dirty="0" smtClean="0">
                <a:solidFill>
                  <a:schemeClr val="tx2"/>
                </a:solidFill>
              </a:rPr>
              <a:t> András</a:t>
            </a:r>
            <a:br>
              <a:rPr lang="hu-HU" sz="2200" b="1" i="1" dirty="0" smtClean="0">
                <a:solidFill>
                  <a:schemeClr val="tx2"/>
                </a:solidFill>
              </a:rPr>
            </a:br>
            <a:r>
              <a:rPr lang="hu-HU" sz="2200" b="1" i="1" dirty="0" smtClean="0">
                <a:solidFill>
                  <a:schemeClr val="tx2"/>
                </a:solidFill>
              </a:rPr>
              <a:t>Dr. Varga Zoltán</a:t>
            </a:r>
            <a:br>
              <a:rPr lang="hu-HU" sz="2200" b="1" i="1" dirty="0" smtClean="0">
                <a:solidFill>
                  <a:schemeClr val="tx2"/>
                </a:solidFill>
              </a:rPr>
            </a:br>
            <a:r>
              <a:rPr lang="hu-HU" sz="1800" b="1" dirty="0" smtClean="0">
                <a:solidFill>
                  <a:schemeClr val="tx2"/>
                </a:solidFill>
              </a:rPr>
              <a:t>2018.11.22 - 23.</a:t>
            </a:r>
            <a:r>
              <a:rPr lang="hu-HU" sz="1800" b="1" dirty="0">
                <a:solidFill>
                  <a:schemeClr val="tx2"/>
                </a:solidFill>
              </a:rPr>
              <a:t/>
            </a:r>
            <a:br>
              <a:rPr lang="hu-HU" sz="1800" b="1" dirty="0">
                <a:solidFill>
                  <a:schemeClr val="tx2"/>
                </a:solidFill>
              </a:rPr>
            </a:br>
            <a:r>
              <a:rPr lang="hu-HU" sz="1800" b="1" dirty="0" smtClean="0">
                <a:solidFill>
                  <a:schemeClr val="tx2"/>
                </a:solidFill>
              </a:rPr>
              <a:t/>
            </a:r>
            <a:br>
              <a:rPr lang="hu-HU" sz="1800" b="1" dirty="0" smtClean="0">
                <a:solidFill>
                  <a:schemeClr val="tx2"/>
                </a:solidFill>
              </a:rPr>
            </a:br>
            <a:r>
              <a:rPr lang="hu-HU" sz="1800" b="1" i="1" dirty="0" smtClean="0">
                <a:solidFill>
                  <a:schemeClr val="tx2"/>
                </a:solidFill>
              </a:rPr>
              <a:t>Helyszín: </a:t>
            </a:r>
            <a:r>
              <a:rPr lang="hu-HU" sz="1800" b="1" dirty="0" smtClean="0">
                <a:solidFill>
                  <a:schemeClr val="tx2"/>
                </a:solidFill>
              </a:rPr>
              <a:t/>
            </a:r>
            <a:br>
              <a:rPr lang="hu-HU" sz="1800" b="1" dirty="0" smtClean="0">
                <a:solidFill>
                  <a:schemeClr val="tx2"/>
                </a:solidFill>
              </a:rPr>
            </a:br>
            <a:r>
              <a:rPr lang="hu-HU" sz="1800" b="1" dirty="0" smtClean="0">
                <a:solidFill>
                  <a:schemeClr val="tx2"/>
                </a:solidFill>
              </a:rPr>
              <a:t>PTE </a:t>
            </a:r>
            <a:r>
              <a:rPr lang="hu-HU" sz="1800" b="1" dirty="0">
                <a:solidFill>
                  <a:schemeClr val="tx2"/>
                </a:solidFill>
              </a:rPr>
              <a:t>ETK Szombathelyi Képzési Központ, 9700 Szombathely, Jókai u. </a:t>
            </a:r>
            <a:r>
              <a:rPr lang="hu-HU" sz="1800" b="1" smtClean="0">
                <a:solidFill>
                  <a:schemeClr val="tx2"/>
                </a:solidFill>
              </a:rPr>
              <a:t>14. </a:t>
            </a:r>
            <a:endParaRPr lang="hu-HU" sz="1200" b="1" dirty="0">
              <a:solidFill>
                <a:schemeClr val="tx2"/>
              </a:solidFill>
            </a:endParaRPr>
          </a:p>
        </p:txBody>
      </p:sp>
      <p:pic>
        <p:nvPicPr>
          <p:cNvPr id="4" name="Kép 3" descr="emmi_logo.png"/>
          <p:cNvPicPr/>
          <p:nvPr/>
        </p:nvPicPr>
        <p:blipFill>
          <a:blip r:embed="rId2" cstate="print"/>
          <a:stretch>
            <a:fillRect/>
          </a:stretch>
        </p:blipFill>
        <p:spPr>
          <a:xfrm>
            <a:off x="4139952" y="5877272"/>
            <a:ext cx="956310" cy="655320"/>
          </a:xfrm>
          <a:prstGeom prst="rect">
            <a:avLst/>
          </a:prstGeom>
        </p:spPr>
      </p:pic>
      <p:pic>
        <p:nvPicPr>
          <p:cNvPr id="6" name="Kép 5" descr="ntp_72_rgb.jpg"/>
          <p:cNvPicPr/>
          <p:nvPr/>
        </p:nvPicPr>
        <p:blipFill>
          <a:blip r:embed="rId3" cstate="print"/>
          <a:stretch>
            <a:fillRect/>
          </a:stretch>
        </p:blipFill>
        <p:spPr>
          <a:xfrm>
            <a:off x="6228184" y="5877272"/>
            <a:ext cx="2160270" cy="541020"/>
          </a:xfrm>
          <a:prstGeom prst="rect">
            <a:avLst/>
          </a:prstGeom>
        </p:spPr>
      </p:pic>
      <p:pic>
        <p:nvPicPr>
          <p:cNvPr id="7" name="Kép 6" descr="emet_logo_szines"/>
          <p:cNvPicPr/>
          <p:nvPr/>
        </p:nvPicPr>
        <p:blipFill>
          <a:blip r:embed="rId4" cstate="print"/>
          <a:srcRect/>
          <a:stretch>
            <a:fillRect/>
          </a:stretch>
        </p:blipFill>
        <p:spPr bwMode="auto">
          <a:xfrm>
            <a:off x="755576" y="5733256"/>
            <a:ext cx="2465070" cy="838200"/>
          </a:xfrm>
          <a:prstGeom prst="rect">
            <a:avLst/>
          </a:prstGeom>
          <a:noFill/>
          <a:ln w="9525">
            <a:noFill/>
            <a:miter lim="800000"/>
            <a:headEnd/>
            <a:tailEnd/>
          </a:ln>
        </p:spPr>
      </p:pic>
      <p:sp>
        <p:nvSpPr>
          <p:cNvPr id="1026" name="Text Box 10"/>
          <p:cNvSpPr txBox="1">
            <a:spLocks noChangeArrowheads="1"/>
          </p:cNvSpPr>
          <p:nvPr/>
        </p:nvSpPr>
        <p:spPr bwMode="auto">
          <a:xfrm>
            <a:off x="718951" y="5200634"/>
            <a:ext cx="7965702" cy="5040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hu-HU" sz="1400" b="0" i="0" u="none" strike="noStrike" cap="none" normalizeH="0" baseline="0" dirty="0" smtClean="0">
                <a:ln>
                  <a:noFill/>
                </a:ln>
                <a:solidFill>
                  <a:schemeClr val="tx1"/>
                </a:solidFill>
                <a:effectLst/>
                <a:latin typeface="Calibri" pitchFamily="34" charset="0"/>
                <a:cs typeface="Arial" pitchFamily="34" charset="0"/>
              </a:rPr>
              <a:t>A </a:t>
            </a:r>
            <a:r>
              <a:rPr lang="hu-HU" sz="1400" dirty="0" smtClean="0">
                <a:latin typeface="Calibri" pitchFamily="34" charset="0"/>
                <a:cs typeface="Arial" pitchFamily="34" charset="0"/>
              </a:rPr>
              <a:t>RENDEZVÉNYT </a:t>
            </a:r>
            <a:r>
              <a:rPr kumimoji="0" lang="hu-HU" sz="1400" b="0" i="0" u="none" strike="noStrike" cap="none" normalizeH="0" baseline="0" dirty="0" smtClean="0">
                <a:ln>
                  <a:noFill/>
                </a:ln>
                <a:solidFill>
                  <a:schemeClr val="tx1"/>
                </a:solidFill>
                <a:effectLst/>
                <a:latin typeface="Calibri" pitchFamily="34" charset="0"/>
                <a:cs typeface="Arial" pitchFamily="34" charset="0"/>
              </a:rPr>
              <a:t>AZ EMBERI ERŐFORRÁSOK MINISZTÉRIUMA NEMZETI TEHETSÉG PROGRAMJA TÁMOGATTA (NTP-SZKOLL-18-0031).</a:t>
            </a:r>
            <a:endParaRPr kumimoji="0" lang="hu-HU"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logo_health_arculat"/>
          <p:cNvPicPr>
            <a:picLocks noChangeAspect="1" noChangeArrowheads="1"/>
          </p:cNvPicPr>
          <p:nvPr/>
        </p:nvPicPr>
        <p:blipFill>
          <a:blip r:embed="rId5" cstate="print"/>
          <a:srcRect/>
          <a:stretch>
            <a:fillRect/>
          </a:stretch>
        </p:blipFill>
        <p:spPr bwMode="auto">
          <a:xfrm>
            <a:off x="4701802" y="361653"/>
            <a:ext cx="3830638" cy="762000"/>
          </a:xfrm>
          <a:prstGeom prst="rect">
            <a:avLst/>
          </a:prstGeom>
          <a:noFill/>
          <a:ln w="9525">
            <a:noFill/>
            <a:miter lim="800000"/>
            <a:headEnd/>
            <a:tailEnd/>
          </a:ln>
        </p:spPr>
      </p:pic>
      <p:sp>
        <p:nvSpPr>
          <p:cNvPr id="8" name="Text Box 10"/>
          <p:cNvSpPr txBox="1">
            <a:spLocks noChangeArrowheads="1"/>
          </p:cNvSpPr>
          <p:nvPr/>
        </p:nvSpPr>
        <p:spPr bwMode="auto">
          <a:xfrm>
            <a:off x="705358" y="1461658"/>
            <a:ext cx="7965702" cy="374669"/>
          </a:xfrm>
          <a:prstGeom prst="rect">
            <a:avLst/>
          </a:prstGeom>
          <a:solidFill>
            <a:srgbClr val="FFFFFF"/>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ts val="1200"/>
              </a:spcBef>
            </a:pPr>
            <a:r>
              <a:rPr lang="hu-HU" sz="1600" b="1" dirty="0">
                <a:solidFill>
                  <a:schemeClr val="tx2"/>
                </a:solidFill>
                <a:latin typeface="Calibri" pitchFamily="34" charset="0"/>
                <a:cs typeface="Arial" pitchFamily="34" charset="0"/>
              </a:rPr>
              <a:t>Egészségtudományi Szakkollégium Tehetség Program 2018/2019-es tanévben</a:t>
            </a:r>
            <a:endParaRPr kumimoji="0" lang="hu-HU" sz="1600" b="1" i="0" u="none" strike="noStrike" cap="none" normalizeH="0" baseline="0" dirty="0" smtClean="0">
              <a:ln>
                <a:noFill/>
              </a:ln>
              <a:solidFill>
                <a:schemeClr val="tx2"/>
              </a:solidFill>
              <a:effectLst/>
              <a:latin typeface="Arial" pitchFamily="34" charset="0"/>
              <a:cs typeface="Arial" pitchFamily="34" charset="0"/>
            </a:endParaRPr>
          </a:p>
        </p:txBody>
      </p:sp>
      <p:sp>
        <p:nvSpPr>
          <p:cNvPr id="5" name="Szövegdoboz 5"/>
          <p:cNvSpPr txBox="1">
            <a:spLocks noChangeArrowheads="1"/>
          </p:cNvSpPr>
          <p:nvPr/>
        </p:nvSpPr>
        <p:spPr bwMode="auto">
          <a:xfrm>
            <a:off x="566738" y="434975"/>
            <a:ext cx="2847975" cy="647700"/>
          </a:xfrm>
          <a:prstGeom prst="rect">
            <a:avLst/>
          </a:prstGeom>
          <a:solidFill>
            <a:srgbClr val="FFFFFF"/>
          </a:solidFill>
          <a:ln w="6350">
            <a:solidFill>
              <a:srgbClr val="1F497D"/>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hu-HU" sz="1100" b="1" i="0" u="none" strike="noStrike" cap="none" normalizeH="0" baseline="0" smtClean="0">
                <a:ln>
                  <a:noFill/>
                </a:ln>
                <a:solidFill>
                  <a:srgbClr val="1F497D"/>
                </a:solidFill>
                <a:effectLst/>
                <a:latin typeface="Calibri" pitchFamily="34" charset="0"/>
                <a:cs typeface="Arial" pitchFamily="34" charset="0"/>
              </a:rPr>
              <a:t>Pécsi Tudományegyetem</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hu-HU" sz="1100" b="1" i="0" u="none" strike="noStrike" cap="none" normalizeH="0" baseline="0" smtClean="0">
                <a:ln>
                  <a:noFill/>
                </a:ln>
                <a:solidFill>
                  <a:srgbClr val="1F497D"/>
                </a:solidFill>
                <a:effectLst/>
                <a:latin typeface="Calibri" pitchFamily="34" charset="0"/>
                <a:cs typeface="Arial" pitchFamily="34" charset="0"/>
              </a:rPr>
              <a:t>Egészségtudományi Kar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hu-HU" altLang="hu-HU" sz="1100" b="1" i="0" u="none" strike="noStrike" cap="none" normalizeH="0" baseline="0" smtClean="0">
                <a:ln>
                  <a:noFill/>
                </a:ln>
                <a:solidFill>
                  <a:srgbClr val="1F497D"/>
                </a:solidFill>
                <a:effectLst/>
                <a:latin typeface="Calibri" pitchFamily="34" charset="0"/>
                <a:cs typeface="Arial" pitchFamily="34" charset="0"/>
              </a:rPr>
              <a:t>Egészségtudományi Szakkollégium</a:t>
            </a:r>
            <a:endParaRPr kumimoji="0" lang="hu-HU" altLang="hu-H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692696"/>
            <a:ext cx="8229600" cy="5433467"/>
          </a:xfrm>
        </p:spPr>
        <p:txBody>
          <a:bodyPr>
            <a:normAutofit fontScale="92500" lnSpcReduction="20000"/>
          </a:bodyPr>
          <a:lstStyle/>
          <a:p>
            <a:pPr marL="0" indent="0">
              <a:buNone/>
            </a:pPr>
            <a:r>
              <a:rPr lang="hu-HU" b="1" dirty="0"/>
              <a:t>Külső forrásból történő pótlás:</a:t>
            </a:r>
            <a:endParaRPr lang="hu-HU" dirty="0"/>
          </a:p>
          <a:p>
            <a:pPr lvl="0"/>
            <a:r>
              <a:rPr lang="hu-HU" dirty="0"/>
              <a:t>Média-hirdetés (újság, tv, rádió) útján</a:t>
            </a:r>
          </a:p>
          <a:p>
            <a:pPr lvl="0"/>
            <a:r>
              <a:rPr lang="hu-HU" dirty="0"/>
              <a:t>Online felületek</a:t>
            </a:r>
          </a:p>
          <a:p>
            <a:pPr lvl="0"/>
            <a:r>
              <a:rPr lang="hu-HU" dirty="0"/>
              <a:t>Munkaügyi kirendeltség</a:t>
            </a:r>
          </a:p>
          <a:p>
            <a:pPr lvl="0"/>
            <a:r>
              <a:rPr lang="hu-HU" dirty="0"/>
              <a:t>Munkaerő közvetítő</a:t>
            </a:r>
          </a:p>
          <a:p>
            <a:pPr lvl="0"/>
            <a:r>
              <a:rPr lang="hu-HU" dirty="0"/>
              <a:t>Oktatási intézmények</a:t>
            </a:r>
          </a:p>
          <a:p>
            <a:pPr lvl="0"/>
            <a:r>
              <a:rPr lang="hu-HU" dirty="0"/>
              <a:t>Fejvadász cégek</a:t>
            </a:r>
          </a:p>
          <a:p>
            <a:pPr lvl="0"/>
            <a:r>
              <a:rPr lang="hu-HU" dirty="0" smtClean="0"/>
              <a:t>szerződéssel </a:t>
            </a:r>
            <a:r>
              <a:rPr lang="hu-HU" dirty="0"/>
              <a:t>történik a célok elérése</a:t>
            </a:r>
          </a:p>
          <a:p>
            <a:pPr lvl="0"/>
            <a:r>
              <a:rPr lang="hu-HU" dirty="0"/>
              <a:t>állásbörzék, nyílt napok, ösztöndíjas rendszer</a:t>
            </a:r>
          </a:p>
          <a:p>
            <a:pPr lvl="0"/>
            <a:r>
              <a:rPr lang="hu-HU" dirty="0"/>
              <a:t>Munkaerő kölcsönzés</a:t>
            </a:r>
          </a:p>
          <a:p>
            <a:pPr lvl="0"/>
            <a:r>
              <a:rPr lang="hu-HU" dirty="0"/>
              <a:t>Más cégek felvásárlásával</a:t>
            </a:r>
          </a:p>
          <a:p>
            <a:endParaRPr lang="hu-HU" dirty="0"/>
          </a:p>
        </p:txBody>
      </p:sp>
    </p:spTree>
    <p:extLst>
      <p:ext uri="{BB962C8B-B14F-4D97-AF65-F5344CB8AC3E}">
        <p14:creationId xmlns:p14="http://schemas.microsoft.com/office/powerpoint/2010/main" val="42199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Munkaerő közvetítő </a:t>
            </a:r>
            <a:r>
              <a:rPr lang="hu-HU" b="1" dirty="0" smtClean="0"/>
              <a:t>cégek</a:t>
            </a:r>
            <a:endParaRPr lang="hu-HU" dirty="0"/>
          </a:p>
        </p:txBody>
      </p:sp>
      <p:sp>
        <p:nvSpPr>
          <p:cNvPr id="3" name="Tartalom helye 2"/>
          <p:cNvSpPr>
            <a:spLocks noGrp="1"/>
          </p:cNvSpPr>
          <p:nvPr>
            <p:ph idx="1"/>
          </p:nvPr>
        </p:nvSpPr>
        <p:spPr/>
        <p:txBody>
          <a:bodyPr/>
          <a:lstStyle/>
          <a:p>
            <a:pPr marL="0" indent="0">
              <a:buNone/>
            </a:pPr>
            <a:r>
              <a:rPr lang="hu-HU" u="sng" dirty="0"/>
              <a:t>Előnyei:</a:t>
            </a:r>
          </a:p>
          <a:p>
            <a:pPr lvl="0"/>
            <a:r>
              <a:rPr lang="hu-HU" dirty="0"/>
              <a:t>Nagy tapasztalat a munkaerő felvétel területén</a:t>
            </a:r>
          </a:p>
          <a:p>
            <a:pPr lvl="0"/>
            <a:r>
              <a:rPr lang="hu-HU" dirty="0"/>
              <a:t>Rugalmasabb és gyors ügyintézés, személyre szabott megoldások. </a:t>
            </a:r>
          </a:p>
          <a:p>
            <a:pPr lvl="0"/>
            <a:r>
              <a:rPr lang="hu-HU" dirty="0"/>
              <a:t>Saját adatbázis</a:t>
            </a:r>
          </a:p>
          <a:p>
            <a:r>
              <a:rPr lang="hu-HU" dirty="0"/>
              <a:t>Előinterjúk </a:t>
            </a:r>
          </a:p>
        </p:txBody>
      </p:sp>
    </p:spTree>
    <p:extLst>
      <p:ext uri="{BB962C8B-B14F-4D97-AF65-F5344CB8AC3E}">
        <p14:creationId xmlns:p14="http://schemas.microsoft.com/office/powerpoint/2010/main" val="2835859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Munkaügyi </a:t>
            </a:r>
            <a:r>
              <a:rPr lang="hu-HU" b="1" dirty="0" smtClean="0"/>
              <a:t>központ</a:t>
            </a:r>
            <a:endParaRPr lang="hu-HU" dirty="0"/>
          </a:p>
        </p:txBody>
      </p:sp>
      <p:sp>
        <p:nvSpPr>
          <p:cNvPr id="3" name="Tartalom helye 2"/>
          <p:cNvSpPr>
            <a:spLocks noGrp="1"/>
          </p:cNvSpPr>
          <p:nvPr>
            <p:ph idx="1"/>
          </p:nvPr>
        </p:nvSpPr>
        <p:spPr>
          <a:xfrm>
            <a:off x="457200" y="1916832"/>
            <a:ext cx="8229600" cy="4209331"/>
          </a:xfrm>
        </p:spPr>
        <p:txBody>
          <a:bodyPr/>
          <a:lstStyle/>
          <a:p>
            <a:r>
              <a:rPr lang="hu-HU" dirty="0"/>
              <a:t>Munkaügyi támogatások igénybevétele </a:t>
            </a:r>
            <a:r>
              <a:rPr lang="hu-HU" dirty="0" smtClean="0"/>
              <a:t>(költségek </a:t>
            </a:r>
            <a:r>
              <a:rPr lang="hu-HU" dirty="0"/>
              <a:t>ellentételezésére kapott vissza nem térítendő támogatás</a:t>
            </a:r>
            <a:r>
              <a:rPr lang="hu-HU" dirty="0" smtClean="0"/>
              <a:t>)</a:t>
            </a:r>
            <a:endParaRPr lang="hu-HU" dirty="0"/>
          </a:p>
        </p:txBody>
      </p:sp>
    </p:spTree>
    <p:extLst>
      <p:ext uri="{BB962C8B-B14F-4D97-AF65-F5344CB8AC3E}">
        <p14:creationId xmlns:p14="http://schemas.microsoft.com/office/powerpoint/2010/main" val="501861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t>Szociális hozzájárulási adó fizetési kedvezmények</a:t>
            </a:r>
          </a:p>
        </p:txBody>
      </p:sp>
      <p:sp>
        <p:nvSpPr>
          <p:cNvPr id="3" name="Tartalom helye 2"/>
          <p:cNvSpPr>
            <a:spLocks noGrp="1"/>
          </p:cNvSpPr>
          <p:nvPr>
            <p:ph idx="1"/>
          </p:nvPr>
        </p:nvSpPr>
        <p:spPr/>
        <p:txBody>
          <a:bodyPr/>
          <a:lstStyle/>
          <a:p>
            <a:r>
              <a:rPr lang="hu-HU" dirty="0" smtClean="0"/>
              <a:t>55 </a:t>
            </a:r>
            <a:r>
              <a:rPr lang="hu-HU" dirty="0"/>
              <a:t>év </a:t>
            </a:r>
            <a:r>
              <a:rPr lang="hu-HU" dirty="0" smtClean="0"/>
              <a:t>felett, </a:t>
            </a:r>
          </a:p>
          <a:p>
            <a:r>
              <a:rPr lang="hu-HU" dirty="0" smtClean="0"/>
              <a:t>gyes, </a:t>
            </a:r>
          </a:p>
          <a:p>
            <a:r>
              <a:rPr lang="hu-HU" dirty="0" smtClean="0"/>
              <a:t>gyed</a:t>
            </a:r>
          </a:p>
          <a:p>
            <a:r>
              <a:rPr lang="hu-HU" dirty="0" smtClean="0"/>
              <a:t>pályakezdők</a:t>
            </a:r>
            <a:endParaRPr lang="hu-HU" dirty="0"/>
          </a:p>
          <a:p>
            <a:endParaRPr lang="hu-HU" dirty="0"/>
          </a:p>
        </p:txBody>
      </p:sp>
    </p:spTree>
    <p:extLst>
      <p:ext uri="{BB962C8B-B14F-4D97-AF65-F5344CB8AC3E}">
        <p14:creationId xmlns:p14="http://schemas.microsoft.com/office/powerpoint/2010/main" val="3959780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Nyugdíjasok </a:t>
            </a:r>
            <a:r>
              <a:rPr lang="hu-HU" dirty="0" smtClean="0"/>
              <a:t>alkalmazása</a:t>
            </a:r>
            <a:endParaRPr lang="hu-HU" dirty="0"/>
          </a:p>
        </p:txBody>
      </p:sp>
      <p:sp>
        <p:nvSpPr>
          <p:cNvPr id="3" name="Tartalom helye 2"/>
          <p:cNvSpPr>
            <a:spLocks noGrp="1"/>
          </p:cNvSpPr>
          <p:nvPr>
            <p:ph idx="1"/>
          </p:nvPr>
        </p:nvSpPr>
        <p:spPr/>
        <p:txBody>
          <a:bodyPr/>
          <a:lstStyle/>
          <a:p>
            <a:r>
              <a:rPr lang="hu-HU" dirty="0"/>
              <a:t>Munkáltató: szociális hozzájárulási kedvezmény (2018-ban)</a:t>
            </a:r>
          </a:p>
          <a:p>
            <a:r>
              <a:rPr lang="hu-HU" dirty="0" smtClean="0"/>
              <a:t>Munkaerőpiaci </a:t>
            </a:r>
            <a:r>
              <a:rPr lang="hu-HU" dirty="0"/>
              <a:t>járulék és egészségbiztosítási járulék (</a:t>
            </a:r>
            <a:r>
              <a:rPr lang="hu-HU" dirty="0" err="1"/>
              <a:t>természetbeli</a:t>
            </a:r>
            <a:r>
              <a:rPr lang="hu-HU" dirty="0"/>
              <a:t>) kedvezmény</a:t>
            </a:r>
          </a:p>
          <a:p>
            <a:endParaRPr lang="hu-HU" dirty="0"/>
          </a:p>
        </p:txBody>
      </p:sp>
    </p:spTree>
    <p:extLst>
      <p:ext uri="{BB962C8B-B14F-4D97-AF65-F5344CB8AC3E}">
        <p14:creationId xmlns:p14="http://schemas.microsoft.com/office/powerpoint/2010/main" val="3978035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Munkaerő-kölcsönzés</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munkaerő-kiesés </a:t>
            </a:r>
            <a:r>
              <a:rPr lang="hu-HU" dirty="0"/>
              <a:t>pótlása (betegség, szabadság vagy egyéb okok)</a:t>
            </a:r>
          </a:p>
          <a:p>
            <a:r>
              <a:rPr lang="hu-HU" dirty="0" smtClean="0"/>
              <a:t>létszámstop </a:t>
            </a:r>
            <a:r>
              <a:rPr lang="hu-HU" dirty="0"/>
              <a:t>(felvételi korlátozás ellenére szükség van plusz munkaerőre) </a:t>
            </a:r>
          </a:p>
          <a:p>
            <a:r>
              <a:rPr lang="hu-HU" dirty="0" smtClean="0"/>
              <a:t>időszakos</a:t>
            </a:r>
            <a:r>
              <a:rPr lang="hu-HU" dirty="0"/>
              <a:t>, projekt jellegű vagy felhalmozott  munkák miatt fellépő létszámprobléma megoldásakor  </a:t>
            </a:r>
          </a:p>
          <a:p>
            <a:pPr marL="0" indent="0">
              <a:buNone/>
            </a:pPr>
            <a:r>
              <a:rPr lang="hu-HU" b="1" dirty="0"/>
              <a:t>Előnyei:</a:t>
            </a:r>
            <a:br>
              <a:rPr lang="hu-HU" b="1" dirty="0"/>
            </a:br>
            <a:r>
              <a:rPr lang="hu-HU" dirty="0"/>
              <a:t>• költségként lehet leírni </a:t>
            </a:r>
            <a:br>
              <a:rPr lang="hu-HU" dirty="0"/>
            </a:br>
            <a:r>
              <a:rPr lang="hu-HU" dirty="0"/>
              <a:t>• gyors, rugalmas </a:t>
            </a:r>
            <a:br>
              <a:rPr lang="hu-HU" dirty="0"/>
            </a:br>
            <a:r>
              <a:rPr lang="hu-HU" dirty="0"/>
              <a:t>• adminisztratív és befizetési kötelezettség a kölcsönző céget terheli</a:t>
            </a:r>
          </a:p>
          <a:p>
            <a:endParaRPr lang="hu-HU" dirty="0"/>
          </a:p>
        </p:txBody>
      </p:sp>
    </p:spTree>
    <p:extLst>
      <p:ext uri="{BB962C8B-B14F-4D97-AF65-F5344CB8AC3E}">
        <p14:creationId xmlns:p14="http://schemas.microsoft.com/office/powerpoint/2010/main" val="1277557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Fejvadász </a:t>
            </a:r>
            <a:r>
              <a:rPr lang="hu-HU" b="1" dirty="0" smtClean="0"/>
              <a:t>cégek</a:t>
            </a:r>
            <a:endParaRPr lang="hu-HU" dirty="0"/>
          </a:p>
        </p:txBody>
      </p:sp>
      <p:sp>
        <p:nvSpPr>
          <p:cNvPr id="3" name="Tartalom helye 2"/>
          <p:cNvSpPr>
            <a:spLocks noGrp="1"/>
          </p:cNvSpPr>
          <p:nvPr>
            <p:ph idx="1"/>
          </p:nvPr>
        </p:nvSpPr>
        <p:spPr/>
        <p:txBody>
          <a:bodyPr/>
          <a:lstStyle/>
          <a:p>
            <a:r>
              <a:rPr lang="hu-HU" dirty="0" smtClean="0"/>
              <a:t>közép </a:t>
            </a:r>
            <a:r>
              <a:rPr lang="hu-HU" dirty="0"/>
              <a:t>és felsőszintű vezetők (sportban az edzők) illetve rendkívül nehezen betölthető, különleges képességeket igénylő munkakörök hirdetés nélküli, személyes megkeresésen alapuló </a:t>
            </a:r>
            <a:r>
              <a:rPr lang="hu-HU" dirty="0" err="1"/>
              <a:t>elcsábításos</a:t>
            </a:r>
            <a:r>
              <a:rPr lang="hu-HU" dirty="0"/>
              <a:t> felkutatása</a:t>
            </a:r>
          </a:p>
          <a:p>
            <a:r>
              <a:rPr lang="hu-HU" b="1" dirty="0"/>
              <a:t>Hátrány</a:t>
            </a:r>
            <a:r>
              <a:rPr lang="hu-HU" dirty="0"/>
              <a:t>: nagyon magas a sikerdíj </a:t>
            </a:r>
          </a:p>
          <a:p>
            <a:endParaRPr lang="hu-HU" dirty="0"/>
          </a:p>
        </p:txBody>
      </p:sp>
    </p:spTree>
    <p:extLst>
      <p:ext uri="{BB962C8B-B14F-4D97-AF65-F5344CB8AC3E}">
        <p14:creationId xmlns:p14="http://schemas.microsoft.com/office/powerpoint/2010/main" val="1466626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b="1" dirty="0"/>
              <a:t>Egy jó álláshirdetés </a:t>
            </a:r>
            <a:r>
              <a:rPr lang="hu-HU" b="1" dirty="0" smtClean="0"/>
              <a:t>követelményei</a:t>
            </a:r>
            <a:endParaRPr lang="hu-HU" dirty="0"/>
          </a:p>
        </p:txBody>
      </p:sp>
      <p:sp>
        <p:nvSpPr>
          <p:cNvPr id="3" name="Tartalom helye 2"/>
          <p:cNvSpPr>
            <a:spLocks noGrp="1"/>
          </p:cNvSpPr>
          <p:nvPr>
            <p:ph idx="1"/>
          </p:nvPr>
        </p:nvSpPr>
        <p:spPr/>
        <p:txBody>
          <a:bodyPr/>
          <a:lstStyle/>
          <a:p>
            <a:pPr marL="0" indent="0">
              <a:buNone/>
            </a:pPr>
            <a:endParaRPr lang="hu-HU" b="1" dirty="0" smtClean="0"/>
          </a:p>
          <a:p>
            <a:pPr marL="0" indent="0">
              <a:buNone/>
            </a:pPr>
            <a:r>
              <a:rPr lang="hu-HU" b="1" dirty="0" smtClean="0"/>
              <a:t>1</a:t>
            </a:r>
            <a:r>
              <a:rPr lang="hu-HU" b="1" dirty="0"/>
              <a:t>. A hirdetés legyen:</a:t>
            </a:r>
            <a:endParaRPr lang="hu-HU" dirty="0"/>
          </a:p>
          <a:p>
            <a:r>
              <a:rPr lang="hu-HU" dirty="0" smtClean="0"/>
              <a:t>érthető</a:t>
            </a:r>
            <a:r>
              <a:rPr lang="hu-HU" dirty="0"/>
              <a:t>, </a:t>
            </a:r>
          </a:p>
          <a:p>
            <a:r>
              <a:rPr lang="hu-HU" dirty="0" smtClean="0"/>
              <a:t>csábító</a:t>
            </a:r>
            <a:endParaRPr lang="hu-HU" dirty="0"/>
          </a:p>
          <a:p>
            <a:r>
              <a:rPr lang="hu-HU" dirty="0" smtClean="0"/>
              <a:t>figyelemfelkeltő</a:t>
            </a:r>
            <a:endParaRPr lang="hu-HU" dirty="0"/>
          </a:p>
          <a:p>
            <a:endParaRPr lang="hu-HU" dirty="0"/>
          </a:p>
        </p:txBody>
      </p:sp>
    </p:spTree>
    <p:extLst>
      <p:ext uri="{BB962C8B-B14F-4D97-AF65-F5344CB8AC3E}">
        <p14:creationId xmlns:p14="http://schemas.microsoft.com/office/powerpoint/2010/main" val="4091511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b="1" dirty="0"/>
              <a:t>2. A hirdetés részletei</a:t>
            </a:r>
            <a:endParaRPr lang="hu-HU" dirty="0"/>
          </a:p>
          <a:p>
            <a:pPr marL="0" indent="0">
              <a:buNone/>
            </a:pPr>
            <a:r>
              <a:rPr lang="hu-HU" dirty="0"/>
              <a:t>Egy álláshirdetés a következő részekből áll: </a:t>
            </a:r>
          </a:p>
          <a:p>
            <a:r>
              <a:rPr lang="hu-HU" dirty="0" smtClean="0"/>
              <a:t>Információk </a:t>
            </a:r>
            <a:r>
              <a:rPr lang="hu-HU" dirty="0"/>
              <a:t>a cégről, </a:t>
            </a:r>
          </a:p>
          <a:p>
            <a:r>
              <a:rPr lang="hu-HU" dirty="0" smtClean="0"/>
              <a:t>Pozíció </a:t>
            </a:r>
            <a:r>
              <a:rPr lang="hu-HU" dirty="0"/>
              <a:t>neve, </a:t>
            </a:r>
          </a:p>
          <a:p>
            <a:r>
              <a:rPr lang="hu-HU" dirty="0" smtClean="0"/>
              <a:t>Munkakör </a:t>
            </a:r>
            <a:r>
              <a:rPr lang="hu-HU" dirty="0"/>
              <a:t>leírása, </a:t>
            </a:r>
          </a:p>
          <a:p>
            <a:r>
              <a:rPr lang="hu-HU" dirty="0" smtClean="0"/>
              <a:t>Határozott </a:t>
            </a:r>
            <a:r>
              <a:rPr lang="hu-HU" dirty="0"/>
              <a:t>vagy határozatlan időre szól,</a:t>
            </a:r>
          </a:p>
          <a:p>
            <a:r>
              <a:rPr lang="hu-HU" dirty="0" smtClean="0"/>
              <a:t>Elvárások</a:t>
            </a:r>
            <a:r>
              <a:rPr lang="hu-HU" dirty="0"/>
              <a:t>, </a:t>
            </a:r>
          </a:p>
          <a:p>
            <a:r>
              <a:rPr lang="hu-HU" dirty="0" smtClean="0"/>
              <a:t>Amit </a:t>
            </a:r>
            <a:r>
              <a:rPr lang="hu-HU" dirty="0"/>
              <a:t>nyújtunk és Jelentkezés</a:t>
            </a:r>
          </a:p>
          <a:p>
            <a:r>
              <a:rPr lang="hu-HU" dirty="0" smtClean="0"/>
              <a:t>További </a:t>
            </a:r>
            <a:r>
              <a:rPr lang="hu-HU" dirty="0"/>
              <a:t>információ.</a:t>
            </a:r>
          </a:p>
          <a:p>
            <a:endParaRPr lang="hu-HU" dirty="0"/>
          </a:p>
        </p:txBody>
      </p:sp>
    </p:spTree>
    <p:extLst>
      <p:ext uri="{BB962C8B-B14F-4D97-AF65-F5344CB8AC3E}">
        <p14:creationId xmlns:p14="http://schemas.microsoft.com/office/powerpoint/2010/main" val="1207564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lstStyle/>
          <a:p>
            <a:pPr marL="0" indent="0">
              <a:buNone/>
            </a:pPr>
            <a:endParaRPr lang="hu-HU" b="1" dirty="0" smtClean="0"/>
          </a:p>
          <a:p>
            <a:pPr marL="0" indent="0">
              <a:buNone/>
            </a:pPr>
            <a:r>
              <a:rPr lang="hu-HU" b="1" dirty="0" smtClean="0"/>
              <a:t>3</a:t>
            </a:r>
            <a:r>
              <a:rPr lang="hu-HU" b="1" dirty="0"/>
              <a:t>. Vonzó pozíció</a:t>
            </a:r>
            <a:endParaRPr lang="hu-HU" dirty="0"/>
          </a:p>
          <a:p>
            <a:pPr marL="0" indent="0">
              <a:buNone/>
            </a:pPr>
            <a:r>
              <a:rPr lang="hu-HU" dirty="0"/>
              <a:t>A meghirdetett pozíció megnevezése legyen vonzó és figyelemfelkeltő.</a:t>
            </a:r>
          </a:p>
          <a:p>
            <a:endParaRPr lang="hu-HU" dirty="0"/>
          </a:p>
        </p:txBody>
      </p:sp>
    </p:spTree>
    <p:extLst>
      <p:ext uri="{BB962C8B-B14F-4D97-AF65-F5344CB8AC3E}">
        <p14:creationId xmlns:p14="http://schemas.microsoft.com/office/powerpoint/2010/main" val="415958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p:txBody>
          <a:bodyPr/>
          <a:lstStyle/>
          <a:p>
            <a:r>
              <a:rPr lang="hu-HU" b="1" dirty="0"/>
              <a:t>Emberi erőforrás gazdálkodás</a:t>
            </a:r>
            <a:endParaRPr lang="hu-HU" dirty="0"/>
          </a:p>
        </p:txBody>
      </p:sp>
      <p:sp>
        <p:nvSpPr>
          <p:cNvPr id="4" name="Tartalom helye 3"/>
          <p:cNvSpPr>
            <a:spLocks noGrp="1"/>
          </p:cNvSpPr>
          <p:nvPr>
            <p:ph idx="1"/>
          </p:nvPr>
        </p:nvSpPr>
        <p:spPr>
          <a:xfrm>
            <a:off x="467544" y="1600200"/>
            <a:ext cx="8219256" cy="4525963"/>
          </a:xfrm>
        </p:spPr>
        <p:txBody>
          <a:bodyPr>
            <a:normAutofit fontScale="92500"/>
          </a:bodyPr>
          <a:lstStyle/>
          <a:p>
            <a:r>
              <a:rPr lang="hu-HU" dirty="0"/>
              <a:t>Ahogy egy vállalkozás növekszik, sikeresség és a versenyképesség javítása érdekében a vállalkozásoknak elemi érdekük hogy az új vagy megüresedett pozíciókra a legrátermettebb személyeket találják meg.</a:t>
            </a:r>
          </a:p>
          <a:p>
            <a:r>
              <a:rPr lang="hu-HU" dirty="0"/>
              <a:t>Egy vállalkozás irányításának fontos feladata a foglalkoztatottak létszámának és feladatköreinek pontos meghatározása, és ennek tudatéban a megfelelő munkaerő </a:t>
            </a:r>
            <a:r>
              <a:rPr lang="hu-HU" dirty="0" smtClean="0"/>
              <a:t>megszerzése.</a:t>
            </a:r>
            <a:endParaRPr lang="hu-H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lstStyle/>
          <a:p>
            <a:pPr marL="0" indent="0">
              <a:buNone/>
            </a:pPr>
            <a:r>
              <a:rPr lang="hu-HU" b="1" dirty="0"/>
              <a:t>4. Konkurencia hirdetései</a:t>
            </a:r>
            <a:endParaRPr lang="hu-HU" dirty="0"/>
          </a:p>
          <a:p>
            <a:pPr marL="0" indent="0">
              <a:buNone/>
            </a:pPr>
            <a:r>
              <a:rPr lang="hu-HU" dirty="0"/>
              <a:t>Mielőtt megfogalmazzuk saját álláshirdetésünket, érdemes megnézni, hogy a konkurens cégek vagy a hasonló pozíciót meghirdető vállalkozások mit kínálnak, és mivel próbálják elcsábítani az álláskeresőket. Az álláskeresők megnyeréséhez már az álláshirdetés megfogalmazásakor harcolni kell.</a:t>
            </a:r>
          </a:p>
          <a:p>
            <a:endParaRPr lang="hu-HU" dirty="0"/>
          </a:p>
        </p:txBody>
      </p:sp>
    </p:spTree>
    <p:extLst>
      <p:ext uri="{BB962C8B-B14F-4D97-AF65-F5344CB8AC3E}">
        <p14:creationId xmlns:p14="http://schemas.microsoft.com/office/powerpoint/2010/main" val="2662664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b="1" dirty="0"/>
              <a:t>5. Beérkezett hirdetésre adott válasz</a:t>
            </a:r>
            <a:endParaRPr lang="hu-HU" dirty="0"/>
          </a:p>
          <a:p>
            <a:pPr marL="0" indent="0">
              <a:buNone/>
            </a:pPr>
            <a:r>
              <a:rPr lang="hu-HU" dirty="0"/>
              <a:t>Az álláskeresők gyakran panaszkodnak, hogy az állás meghirdetőjétől nem érkezik válasz a jelentkezésre. Ennek gyakori oka az időhiány, vagy egyszerűen a feledékenység és hanyagság. E-maileknél érdemes automatikus választ használatával a beérkező pályázatok első visszajelzésére, máris pozitív lesz a pályázók hozzáállása a céghez és a munkalehetőséghez.</a:t>
            </a:r>
          </a:p>
          <a:p>
            <a:endParaRPr lang="hu-HU" dirty="0"/>
          </a:p>
        </p:txBody>
      </p:sp>
    </p:spTree>
    <p:extLst>
      <p:ext uri="{BB962C8B-B14F-4D97-AF65-F5344CB8AC3E}">
        <p14:creationId xmlns:p14="http://schemas.microsoft.com/office/powerpoint/2010/main" val="2548993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lstStyle/>
          <a:p>
            <a:pPr marL="0" indent="0">
              <a:buNone/>
            </a:pPr>
            <a:r>
              <a:rPr lang="hu-HU" b="1" dirty="0"/>
              <a:t>6</a:t>
            </a:r>
            <a:r>
              <a:rPr lang="hu-HU" b="1" dirty="0" smtClean="0"/>
              <a:t>. Többszöri </a:t>
            </a:r>
            <a:r>
              <a:rPr lang="hu-HU" b="1" dirty="0"/>
              <a:t>megjelenítés, újra-fogalmazás</a:t>
            </a:r>
            <a:endParaRPr lang="hu-HU" dirty="0"/>
          </a:p>
          <a:p>
            <a:pPr marL="0" indent="0">
              <a:buNone/>
            </a:pPr>
            <a:r>
              <a:rPr lang="hu-HU" dirty="0" smtClean="0"/>
              <a:t>A </a:t>
            </a:r>
            <a:r>
              <a:rPr lang="hu-HU" dirty="0"/>
              <a:t>meghirdetett pozíció újra-fogalmazása, átnevezése és többszöri újra-hirdetése, bővítheti az állásra jelentkezők számát. Ez különösen akkor hatásos, ha összetett munkakörökről van szó. </a:t>
            </a:r>
          </a:p>
        </p:txBody>
      </p:sp>
    </p:spTree>
    <p:extLst>
      <p:ext uri="{BB962C8B-B14F-4D97-AF65-F5344CB8AC3E}">
        <p14:creationId xmlns:p14="http://schemas.microsoft.com/office/powerpoint/2010/main" val="1597196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Egy jó álláshirdetés követelményei</a:t>
            </a:r>
            <a:endParaRPr lang="hu-HU" dirty="0"/>
          </a:p>
        </p:txBody>
      </p:sp>
      <p:sp>
        <p:nvSpPr>
          <p:cNvPr id="3" name="Tartalom helye 2"/>
          <p:cNvSpPr>
            <a:spLocks noGrp="1"/>
          </p:cNvSpPr>
          <p:nvPr>
            <p:ph idx="1"/>
          </p:nvPr>
        </p:nvSpPr>
        <p:spPr/>
        <p:txBody>
          <a:bodyPr/>
          <a:lstStyle/>
          <a:p>
            <a:pPr marL="0" indent="0">
              <a:buNone/>
            </a:pPr>
            <a:r>
              <a:rPr lang="hu-HU" b="1" dirty="0"/>
              <a:t>7</a:t>
            </a:r>
            <a:r>
              <a:rPr lang="hu-HU" b="1" dirty="0" smtClean="0"/>
              <a:t>. Jövedelemmel </a:t>
            </a:r>
            <a:r>
              <a:rPr lang="hu-HU" b="1" dirty="0"/>
              <a:t>kapcsolatos információk</a:t>
            </a:r>
            <a:endParaRPr lang="hu-HU" dirty="0"/>
          </a:p>
          <a:p>
            <a:pPr marL="0" indent="0">
              <a:buNone/>
            </a:pPr>
            <a:r>
              <a:rPr lang="hu-HU" dirty="0"/>
              <a:t>Ha lehetőség van rá (vannak kivételek), adjunk mindig korrekt tájékoztatást a jövedelemre és az egyéb juttatásokra vonatkozóan, még abban az esetben is, ha ettől a pozíció kevésbé vonzó. Ne hazudjunk, sok esetben "versenyképes" ajánlat szerepel, még akkor is, ha nem az.</a:t>
            </a:r>
          </a:p>
          <a:p>
            <a:endParaRPr lang="hu-HU" dirty="0"/>
          </a:p>
        </p:txBody>
      </p:sp>
    </p:spTree>
    <p:extLst>
      <p:ext uri="{BB962C8B-B14F-4D97-AF65-F5344CB8AC3E}">
        <p14:creationId xmlns:p14="http://schemas.microsoft.com/office/powerpoint/2010/main" val="3810682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Kiválasztás lépései</a:t>
            </a:r>
            <a:endParaRPr lang="hu-HU" dirty="0"/>
          </a:p>
        </p:txBody>
      </p:sp>
      <p:sp>
        <p:nvSpPr>
          <p:cNvPr id="3" name="Tartalom helye 2"/>
          <p:cNvSpPr>
            <a:spLocks noGrp="1"/>
          </p:cNvSpPr>
          <p:nvPr>
            <p:ph idx="1"/>
          </p:nvPr>
        </p:nvSpPr>
        <p:spPr/>
        <p:txBody>
          <a:bodyPr/>
          <a:lstStyle/>
          <a:p>
            <a:pPr marL="0" indent="0">
              <a:buNone/>
            </a:pPr>
            <a:r>
              <a:rPr lang="hu-HU" dirty="0"/>
              <a:t>1. Szakmai és személyes alkalmasság vizsgálata</a:t>
            </a:r>
          </a:p>
          <a:p>
            <a:r>
              <a:rPr lang="hu-HU" dirty="0" smtClean="0"/>
              <a:t>beérkező </a:t>
            </a:r>
            <a:r>
              <a:rPr lang="hu-HU" dirty="0"/>
              <a:t>pályázatok értékelése</a:t>
            </a:r>
          </a:p>
          <a:p>
            <a:r>
              <a:rPr lang="hu-HU" dirty="0" smtClean="0"/>
              <a:t>Tesztelés </a:t>
            </a:r>
            <a:endParaRPr lang="hu-HU" dirty="0"/>
          </a:p>
          <a:p>
            <a:r>
              <a:rPr lang="hu-HU" dirty="0" smtClean="0"/>
              <a:t>Interjú</a:t>
            </a:r>
            <a:endParaRPr lang="hu-HU" dirty="0"/>
          </a:p>
          <a:p>
            <a:pPr marL="0" indent="0">
              <a:buNone/>
            </a:pPr>
            <a:r>
              <a:rPr lang="hu-HU" dirty="0"/>
              <a:t>2. Vezetői döntés</a:t>
            </a:r>
          </a:p>
          <a:p>
            <a:pPr marL="0" indent="0">
              <a:buNone/>
            </a:pPr>
            <a:r>
              <a:rPr lang="hu-HU" dirty="0"/>
              <a:t>3. Megállapodás</a:t>
            </a:r>
          </a:p>
          <a:p>
            <a:endParaRPr lang="hu-HU" dirty="0"/>
          </a:p>
        </p:txBody>
      </p:sp>
    </p:spTree>
    <p:extLst>
      <p:ext uri="{BB962C8B-B14F-4D97-AF65-F5344CB8AC3E}">
        <p14:creationId xmlns:p14="http://schemas.microsoft.com/office/powerpoint/2010/main" val="2531313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Az interjúk </a:t>
            </a:r>
            <a:r>
              <a:rPr lang="hu-HU" b="1" dirty="0" smtClean="0"/>
              <a:t>célja</a:t>
            </a:r>
            <a:endParaRPr lang="hu-HU" dirty="0"/>
          </a:p>
        </p:txBody>
      </p:sp>
      <p:sp>
        <p:nvSpPr>
          <p:cNvPr id="3" name="Tartalom helye 2"/>
          <p:cNvSpPr>
            <a:spLocks noGrp="1"/>
          </p:cNvSpPr>
          <p:nvPr>
            <p:ph idx="1"/>
          </p:nvPr>
        </p:nvSpPr>
        <p:spPr/>
        <p:txBody>
          <a:bodyPr/>
          <a:lstStyle/>
          <a:p>
            <a:pPr marL="0" lvl="0" indent="0">
              <a:buNone/>
            </a:pPr>
            <a:r>
              <a:rPr lang="hu-HU" dirty="0" smtClean="0"/>
              <a:t>A jelentkező:</a:t>
            </a:r>
          </a:p>
          <a:p>
            <a:pPr lvl="0"/>
            <a:r>
              <a:rPr lang="hu-HU" dirty="0" smtClean="0"/>
              <a:t>Rendelkezik-e </a:t>
            </a:r>
            <a:r>
              <a:rPr lang="hu-HU" dirty="0"/>
              <a:t>szükséges képességekkel, </a:t>
            </a:r>
          </a:p>
          <a:p>
            <a:pPr lvl="0"/>
            <a:r>
              <a:rPr lang="hu-HU" dirty="0"/>
              <a:t>Motivált lenne-e hosszú ideig, </a:t>
            </a:r>
          </a:p>
          <a:p>
            <a:r>
              <a:rPr lang="hu-HU" dirty="0"/>
              <a:t>Beleillik-e a vállalati képbe</a:t>
            </a:r>
          </a:p>
        </p:txBody>
      </p:sp>
    </p:spTree>
    <p:extLst>
      <p:ext uri="{BB962C8B-B14F-4D97-AF65-F5344CB8AC3E}">
        <p14:creationId xmlns:p14="http://schemas.microsoft.com/office/powerpoint/2010/main" val="3807863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Bizottság előtti interjú </a:t>
            </a:r>
            <a:endParaRPr lang="hu-HU" dirty="0"/>
          </a:p>
          <a:p>
            <a:r>
              <a:rPr lang="hu-HU" dirty="0"/>
              <a:t>Bizottság hallgatja meg a jelöltet, faggatja képességeiről, illetve munkahelyi tapasztalatairól. A közös döntéshozatalnak köszönhetően kizárható a szimpátia vagy az ellenszenv okozta torzító hatás ezáltal objektívdöntés születik</a:t>
            </a:r>
          </a:p>
          <a:p>
            <a:endParaRPr lang="hu-HU" dirty="0"/>
          </a:p>
        </p:txBody>
      </p:sp>
    </p:spTree>
    <p:extLst>
      <p:ext uri="{BB962C8B-B14F-4D97-AF65-F5344CB8AC3E}">
        <p14:creationId xmlns:p14="http://schemas.microsoft.com/office/powerpoint/2010/main" val="3363643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Stressz interjú</a:t>
            </a:r>
            <a:endParaRPr lang="hu-HU" dirty="0"/>
          </a:p>
          <a:p>
            <a:r>
              <a:rPr lang="hu-HU" dirty="0"/>
              <a:t>A stressz interjú során a jelölt stressztűrő képességét tesztelik váratlan szituációkra való reagálást. A cél az egyéni helyzetkezelés, problémamegoldás értékelésén van.  (</a:t>
            </a:r>
            <a:r>
              <a:rPr lang="hu-HU" dirty="0" err="1"/>
              <a:t>stewardes</a:t>
            </a:r>
            <a:r>
              <a:rPr lang="hu-HU" dirty="0"/>
              <a:t>)</a:t>
            </a:r>
          </a:p>
        </p:txBody>
      </p:sp>
    </p:spTree>
    <p:extLst>
      <p:ext uri="{BB962C8B-B14F-4D97-AF65-F5344CB8AC3E}">
        <p14:creationId xmlns:p14="http://schemas.microsoft.com/office/powerpoint/2010/main" val="933430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normAutofit fontScale="85000" lnSpcReduction="20000"/>
          </a:bodyPr>
          <a:lstStyle/>
          <a:p>
            <a:pPr marL="0" indent="0">
              <a:buNone/>
            </a:pPr>
            <a:r>
              <a:rPr lang="hu-HU" b="1" dirty="0"/>
              <a:t>Kiscsoportos interjú</a:t>
            </a:r>
            <a:endParaRPr lang="hu-HU" dirty="0"/>
          </a:p>
          <a:p>
            <a:r>
              <a:rPr lang="hu-HU" dirty="0"/>
              <a:t>Kiscsoportos interjún olyan munkatársakat is részt vesznek a kiválasztásba, akik közvetlenül nincsenek hatással a döntésre, de véleményükkel hozzájárulnak a kiválasztás sikeréhez. </a:t>
            </a:r>
            <a:r>
              <a:rPr lang="hu-HU" b="1" dirty="0"/>
              <a:t> </a:t>
            </a:r>
            <a:endParaRPr lang="hu-HU" dirty="0"/>
          </a:p>
          <a:p>
            <a:r>
              <a:rPr lang="hu-HU" dirty="0"/>
              <a:t>A jelölt </a:t>
            </a:r>
            <a:r>
              <a:rPr lang="hu-HU" dirty="0" err="1"/>
              <a:t>végigjárja</a:t>
            </a:r>
            <a:r>
              <a:rPr lang="hu-HU" dirty="0"/>
              <a:t> a leendő munkavégzésének helyszínét, hogy megismerhesse a munkahelyet, a mindennapi feladatokat és bebizonyíthassa rátermettségét azok számára is akikkel a jövőben munkakapcsolatban állhat . </a:t>
            </a:r>
          </a:p>
          <a:p>
            <a:r>
              <a:rPr lang="hu-HU" dirty="0"/>
              <a:t>Ezt követően minden </a:t>
            </a:r>
            <a:r>
              <a:rPr lang="hu-HU" dirty="0" err="1"/>
              <a:t>interjúztató</a:t>
            </a:r>
            <a:r>
              <a:rPr lang="hu-HU" dirty="0"/>
              <a:t> munkatárs beszámol tapasztalatairól</a:t>
            </a:r>
          </a:p>
        </p:txBody>
      </p:sp>
    </p:spTree>
    <p:extLst>
      <p:ext uri="{BB962C8B-B14F-4D97-AF65-F5344CB8AC3E}">
        <p14:creationId xmlns:p14="http://schemas.microsoft.com/office/powerpoint/2010/main" val="1998644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normAutofit fontScale="92500" lnSpcReduction="10000"/>
          </a:bodyPr>
          <a:lstStyle/>
          <a:p>
            <a:pPr marL="0" indent="0">
              <a:buNone/>
            </a:pPr>
            <a:r>
              <a:rPr lang="hu-HU" b="1" dirty="0"/>
              <a:t>Interjúsorozat</a:t>
            </a:r>
            <a:endParaRPr lang="hu-HU" dirty="0"/>
          </a:p>
          <a:p>
            <a:r>
              <a:rPr lang="hu-HU" dirty="0"/>
              <a:t>Egymás után történik a pályázó különböző vállalati szakemberekkel történő megismertetése. Minden interjút egy személy vezet, akinek mindössze egy készséget (szakmai tudást, konfliktuskezelő képességet) kell alaposan megvizsgálnia. Az interjúsorozat akkor sikeres, ha az egymást követő interjúk újabb képességekre világítanak rá, egy minden szempontból teljes képet adva a pályázóról.</a:t>
            </a:r>
          </a:p>
        </p:txBody>
      </p:sp>
    </p:spTree>
    <p:extLst>
      <p:ext uri="{BB962C8B-B14F-4D97-AF65-F5344CB8AC3E}">
        <p14:creationId xmlns:p14="http://schemas.microsoft.com/office/powerpoint/2010/main" val="278997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a:xfrm>
            <a:off x="457200" y="2204864"/>
            <a:ext cx="8229600" cy="3921299"/>
          </a:xfrm>
        </p:spPr>
        <p:txBody>
          <a:bodyPr/>
          <a:lstStyle/>
          <a:p>
            <a:pPr marL="0" indent="0" algn="ctr">
              <a:buNone/>
            </a:pPr>
            <a:r>
              <a:rPr lang="hu-HU" b="1" dirty="0"/>
              <a:t>Egy sikeres vállalkozás egyik feltétele hogy a munkáltató (állást kínáló) és munkavállaló (állást betöltő) céljai </a:t>
            </a:r>
            <a:r>
              <a:rPr lang="hu-HU" b="1" dirty="0" smtClean="0"/>
              <a:t>találkozzanak.</a:t>
            </a:r>
            <a:endParaRPr lang="hu-HU" dirty="0"/>
          </a:p>
        </p:txBody>
      </p:sp>
    </p:spTree>
    <p:extLst>
      <p:ext uri="{BB962C8B-B14F-4D97-AF65-F5344CB8AC3E}">
        <p14:creationId xmlns:p14="http://schemas.microsoft.com/office/powerpoint/2010/main" val="4290751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normAutofit lnSpcReduction="10000"/>
          </a:bodyPr>
          <a:lstStyle/>
          <a:p>
            <a:pPr marL="0" indent="0">
              <a:buNone/>
            </a:pPr>
            <a:r>
              <a:rPr lang="hu-HU" b="1" dirty="0"/>
              <a:t>Csoportos interjú</a:t>
            </a:r>
            <a:endParaRPr lang="hu-HU" dirty="0"/>
          </a:p>
          <a:p>
            <a:r>
              <a:rPr lang="hu-HU" dirty="0"/>
              <a:t>Ez a módszer a versenyhelyzet elvére épül, hiszen a pályázókból egy munkacsoportot alakítanak ki, hogy megvizsgálhassák, miként reagálnak az új, ugyanakkor éles helyzetekre. Így kiderül, ki mer a csoport élére állni, ki az, aki remek támogató munkaerő, és ki az, aki a kihívások láttán inkább csendben a háttérbe </a:t>
            </a:r>
            <a:r>
              <a:rPr lang="hu-HU" dirty="0" smtClean="0"/>
              <a:t>húzódik.</a:t>
            </a:r>
            <a:endParaRPr lang="hu-HU" dirty="0"/>
          </a:p>
        </p:txBody>
      </p:sp>
    </p:spTree>
    <p:extLst>
      <p:ext uri="{BB962C8B-B14F-4D97-AF65-F5344CB8AC3E}">
        <p14:creationId xmlns:p14="http://schemas.microsoft.com/office/powerpoint/2010/main" val="1054422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Szituációs interjú</a:t>
            </a:r>
            <a:endParaRPr lang="hu-HU" dirty="0"/>
          </a:p>
          <a:p>
            <a:r>
              <a:rPr lang="hu-HU" dirty="0"/>
              <a:t>Az adott munkakör leggyakrabban előforduló szituációit modellezi. Célja hogy a jelöltet a munkahelyen előforduló kihívások elé állítsa. Ezzel a módszerrel a problémamegoldó képességet, a reakcióidőt illetve a kiváltott indulatokat lehet tesztelni.</a:t>
            </a:r>
          </a:p>
        </p:txBody>
      </p:sp>
    </p:spTree>
    <p:extLst>
      <p:ext uri="{BB962C8B-B14F-4D97-AF65-F5344CB8AC3E}">
        <p14:creationId xmlns:p14="http://schemas.microsoft.com/office/powerpoint/2010/main" val="764151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Szakmai interjú</a:t>
            </a:r>
            <a:endParaRPr lang="hu-HU" dirty="0"/>
          </a:p>
          <a:p>
            <a:r>
              <a:rPr lang="hu-HU" dirty="0"/>
              <a:t>Olyan munkakörökre jellemző, azonnal felhasználható tudás kiderítésén van a hangsúly, így komoly szakmai felkészültséget kíván, mivel minden szempontból a lehető legjobb pályázó kiválasztása történjen meg.</a:t>
            </a:r>
          </a:p>
        </p:txBody>
      </p:sp>
    </p:spTree>
    <p:extLst>
      <p:ext uri="{BB962C8B-B14F-4D97-AF65-F5344CB8AC3E}">
        <p14:creationId xmlns:p14="http://schemas.microsoft.com/office/powerpoint/2010/main" val="13233940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Kritérium szerinti interjú</a:t>
            </a:r>
            <a:endParaRPr lang="hu-HU" dirty="0"/>
          </a:p>
          <a:p>
            <a:r>
              <a:rPr lang="hu-HU" dirty="0"/>
              <a:t>A munka elvégzéséhez elengedhetetlenül szükséges képességeket vizsgáljuk, kizárólag arra keressük a választ, a jelölt el tudja-e végezni a rá szabott feladatokat, képes-e egymaga megbirkózni a különböző problématípusokkal.</a:t>
            </a:r>
          </a:p>
        </p:txBody>
      </p:sp>
    </p:spTree>
    <p:extLst>
      <p:ext uri="{BB962C8B-B14F-4D97-AF65-F5344CB8AC3E}">
        <p14:creationId xmlns:p14="http://schemas.microsoft.com/office/powerpoint/2010/main" val="2606429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Felvételi interjúk fajtái</a:t>
            </a:r>
            <a:endParaRPr lang="hu-HU" dirty="0"/>
          </a:p>
        </p:txBody>
      </p:sp>
      <p:sp>
        <p:nvSpPr>
          <p:cNvPr id="3" name="Tartalom helye 2"/>
          <p:cNvSpPr>
            <a:spLocks noGrp="1"/>
          </p:cNvSpPr>
          <p:nvPr>
            <p:ph idx="1"/>
          </p:nvPr>
        </p:nvSpPr>
        <p:spPr/>
        <p:txBody>
          <a:bodyPr/>
          <a:lstStyle/>
          <a:p>
            <a:pPr marL="0" indent="0">
              <a:buNone/>
            </a:pPr>
            <a:r>
              <a:rPr lang="hu-HU" b="1" dirty="0"/>
              <a:t>Viselkedés alapú interjú</a:t>
            </a:r>
            <a:endParaRPr lang="hu-HU" dirty="0"/>
          </a:p>
          <a:p>
            <a:r>
              <a:rPr lang="hu-HU" dirty="0"/>
              <a:t>E módszer azon az elven, jobban mondva pszichológiai tényen alapul, hogy a múltbeli viselkedés meghatározza a jövőbeli cselekvést. </a:t>
            </a:r>
          </a:p>
          <a:p>
            <a:r>
              <a:rPr lang="hu-HU" dirty="0"/>
              <a:t>Nem kétséges hogy az ember személyiségén, magatartásán folyamatosan váltatni tud, de a megszokási miatt a berögzült magatartásformák többnyire megismétlődnek.</a:t>
            </a:r>
          </a:p>
        </p:txBody>
      </p:sp>
    </p:spTree>
    <p:extLst>
      <p:ext uri="{BB962C8B-B14F-4D97-AF65-F5344CB8AC3E}">
        <p14:creationId xmlns:p14="http://schemas.microsoft.com/office/powerpoint/2010/main" val="562183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Egy jó munkaerő hosszútávú </a:t>
            </a:r>
            <a:r>
              <a:rPr lang="hu-HU" b="1" dirty="0" smtClean="0"/>
              <a:t>megtartása</a:t>
            </a:r>
            <a:endParaRPr lang="hu-HU" dirty="0"/>
          </a:p>
        </p:txBody>
      </p:sp>
      <p:sp>
        <p:nvSpPr>
          <p:cNvPr id="3" name="Tartalom helye 2"/>
          <p:cNvSpPr>
            <a:spLocks noGrp="1"/>
          </p:cNvSpPr>
          <p:nvPr>
            <p:ph idx="1"/>
          </p:nvPr>
        </p:nvSpPr>
        <p:spPr/>
        <p:txBody>
          <a:bodyPr/>
          <a:lstStyle/>
          <a:p>
            <a:r>
              <a:rPr lang="hu-HU" dirty="0" smtClean="0"/>
              <a:t>Motiválás</a:t>
            </a:r>
            <a:endParaRPr lang="hu-HU" dirty="0"/>
          </a:p>
          <a:p>
            <a:r>
              <a:rPr lang="hu-HU" dirty="0" smtClean="0"/>
              <a:t>Megbecsülés </a:t>
            </a:r>
            <a:endParaRPr lang="hu-HU" dirty="0"/>
          </a:p>
          <a:p>
            <a:r>
              <a:rPr lang="hu-HU" dirty="0"/>
              <a:t> </a:t>
            </a:r>
            <a:r>
              <a:rPr lang="hu-HU" dirty="0" smtClean="0"/>
              <a:t>Munkakörülmények</a:t>
            </a:r>
            <a:endParaRPr lang="hu-HU" dirty="0"/>
          </a:p>
          <a:p>
            <a:r>
              <a:rPr lang="hu-HU" dirty="0" smtClean="0"/>
              <a:t>Új </a:t>
            </a:r>
            <a:r>
              <a:rPr lang="hu-HU" dirty="0"/>
              <a:t>munkaerő beilleszkedése, a vállalkozás „saját”-ként kezelése</a:t>
            </a:r>
          </a:p>
          <a:p>
            <a:r>
              <a:rPr lang="hu-HU" dirty="0" smtClean="0"/>
              <a:t>Továbbképzések</a:t>
            </a:r>
            <a:r>
              <a:rPr lang="hu-HU" dirty="0"/>
              <a:t>, iskolák a munkavállalók számára</a:t>
            </a:r>
          </a:p>
          <a:p>
            <a:r>
              <a:rPr lang="hu-HU" dirty="0" smtClean="0"/>
              <a:t>Karrier </a:t>
            </a:r>
            <a:r>
              <a:rPr lang="hu-HU" dirty="0"/>
              <a:t>lehetőség</a:t>
            </a:r>
          </a:p>
        </p:txBody>
      </p:sp>
    </p:spTree>
    <p:extLst>
      <p:ext uri="{BB962C8B-B14F-4D97-AF65-F5344CB8AC3E}">
        <p14:creationId xmlns:p14="http://schemas.microsoft.com/office/powerpoint/2010/main" val="324361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Munkáltatói célok</a:t>
            </a:r>
            <a:endParaRPr lang="hu-HU" dirty="0"/>
          </a:p>
        </p:txBody>
      </p:sp>
      <p:sp>
        <p:nvSpPr>
          <p:cNvPr id="3" name="Tartalom helye 2"/>
          <p:cNvSpPr>
            <a:spLocks noGrp="1"/>
          </p:cNvSpPr>
          <p:nvPr>
            <p:ph idx="1"/>
          </p:nvPr>
        </p:nvSpPr>
        <p:spPr/>
        <p:txBody>
          <a:bodyPr/>
          <a:lstStyle/>
          <a:p>
            <a:r>
              <a:rPr lang="hu-HU" dirty="0" smtClean="0"/>
              <a:t>hatékony</a:t>
            </a:r>
            <a:r>
              <a:rPr lang="hu-HU" dirty="0"/>
              <a:t>, stabil vállalati működés</a:t>
            </a:r>
          </a:p>
          <a:p>
            <a:r>
              <a:rPr lang="hu-HU" dirty="0" smtClean="0"/>
              <a:t>piaci </a:t>
            </a:r>
            <a:r>
              <a:rPr lang="hu-HU" dirty="0"/>
              <a:t>elismertség</a:t>
            </a:r>
          </a:p>
          <a:p>
            <a:r>
              <a:rPr lang="hu-HU" dirty="0" smtClean="0"/>
              <a:t>új </a:t>
            </a:r>
            <a:r>
              <a:rPr lang="hu-HU" dirty="0"/>
              <a:t>lehetőségek</a:t>
            </a:r>
          </a:p>
          <a:p>
            <a:r>
              <a:rPr lang="hu-HU" dirty="0" smtClean="0"/>
              <a:t>fejlődőképesség </a:t>
            </a:r>
            <a:r>
              <a:rPr lang="hu-HU" dirty="0"/>
              <a:t>és kedvező imázs</a:t>
            </a:r>
          </a:p>
          <a:p>
            <a:r>
              <a:rPr lang="hu-HU" dirty="0" smtClean="0"/>
              <a:t>költséghatékonyság</a:t>
            </a:r>
            <a:endParaRPr lang="hu-HU" dirty="0"/>
          </a:p>
          <a:p>
            <a:r>
              <a:rPr lang="hu-HU" dirty="0" smtClean="0"/>
              <a:t>profit</a:t>
            </a:r>
            <a:endParaRPr lang="hu-HU" dirty="0"/>
          </a:p>
          <a:p>
            <a:endParaRPr lang="hu-HU" dirty="0"/>
          </a:p>
        </p:txBody>
      </p:sp>
    </p:spTree>
    <p:extLst>
      <p:ext uri="{BB962C8B-B14F-4D97-AF65-F5344CB8AC3E}">
        <p14:creationId xmlns:p14="http://schemas.microsoft.com/office/powerpoint/2010/main" val="394969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Munkavállalói célok</a:t>
            </a:r>
            <a:endParaRPr lang="hu-HU" dirty="0"/>
          </a:p>
        </p:txBody>
      </p:sp>
      <p:sp>
        <p:nvSpPr>
          <p:cNvPr id="3" name="Tartalom helye 2"/>
          <p:cNvSpPr>
            <a:spLocks noGrp="1"/>
          </p:cNvSpPr>
          <p:nvPr>
            <p:ph idx="1"/>
          </p:nvPr>
        </p:nvSpPr>
        <p:spPr/>
        <p:txBody>
          <a:bodyPr/>
          <a:lstStyle/>
          <a:p>
            <a:r>
              <a:rPr lang="hu-HU" dirty="0" smtClean="0"/>
              <a:t>lehető </a:t>
            </a:r>
            <a:r>
              <a:rPr lang="hu-HU" dirty="0"/>
              <a:t>legmagasabb jövedelem elérése</a:t>
            </a:r>
          </a:p>
          <a:p>
            <a:r>
              <a:rPr lang="hu-HU" dirty="0" smtClean="0"/>
              <a:t>saját </a:t>
            </a:r>
            <a:r>
              <a:rPr lang="hu-HU" dirty="0"/>
              <a:t>képességek hasznosítása</a:t>
            </a:r>
          </a:p>
          <a:p>
            <a:r>
              <a:rPr lang="hu-HU" dirty="0" smtClean="0"/>
              <a:t>fejlődési</a:t>
            </a:r>
            <a:r>
              <a:rPr lang="hu-HU" dirty="0"/>
              <a:t>, előmeneteli lehetőség</a:t>
            </a:r>
          </a:p>
          <a:p>
            <a:r>
              <a:rPr lang="hu-HU" dirty="0" smtClean="0"/>
              <a:t>stabilitás</a:t>
            </a:r>
            <a:r>
              <a:rPr lang="hu-HU" dirty="0"/>
              <a:t>, munkahelyi biztonság, egészséges munkakörülmény</a:t>
            </a:r>
          </a:p>
        </p:txBody>
      </p:sp>
    </p:spTree>
    <p:extLst>
      <p:ext uri="{BB962C8B-B14F-4D97-AF65-F5344CB8AC3E}">
        <p14:creationId xmlns:p14="http://schemas.microsoft.com/office/powerpoint/2010/main" val="251851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3000" b="1" dirty="0"/>
              <a:t>Munkaerő felvételének lépései </a:t>
            </a:r>
            <a:r>
              <a:rPr lang="hu-HU" sz="3000" dirty="0"/>
              <a:t/>
            </a:r>
            <a:br>
              <a:rPr lang="hu-HU" sz="3000" dirty="0"/>
            </a:br>
            <a:r>
              <a:rPr lang="hu-HU" sz="3000" b="1" dirty="0"/>
              <a:t>(vállalkozásonként eltérő, sok esetben szabályzat alapján történik)</a:t>
            </a:r>
            <a:endParaRPr lang="hu-HU" sz="3000" dirty="0"/>
          </a:p>
        </p:txBody>
      </p:sp>
      <p:sp>
        <p:nvSpPr>
          <p:cNvPr id="3" name="Tartalom helye 2"/>
          <p:cNvSpPr>
            <a:spLocks noGrp="1"/>
          </p:cNvSpPr>
          <p:nvPr>
            <p:ph idx="1"/>
          </p:nvPr>
        </p:nvSpPr>
        <p:spPr>
          <a:xfrm>
            <a:off x="447193" y="1844824"/>
            <a:ext cx="8229600" cy="4781128"/>
          </a:xfrm>
        </p:spPr>
        <p:txBody>
          <a:bodyPr>
            <a:normAutofit fontScale="85000" lnSpcReduction="20000"/>
          </a:bodyPr>
          <a:lstStyle/>
          <a:p>
            <a:pPr marL="0" indent="0">
              <a:buNone/>
            </a:pPr>
            <a:r>
              <a:rPr lang="hu-HU" b="1" dirty="0"/>
              <a:t>A feladatkör meghatározása</a:t>
            </a:r>
            <a:endParaRPr lang="hu-HU" dirty="0"/>
          </a:p>
          <a:p>
            <a:r>
              <a:rPr lang="hu-HU" dirty="0" smtClean="0"/>
              <a:t>milyen </a:t>
            </a:r>
            <a:r>
              <a:rPr lang="hu-HU" dirty="0"/>
              <a:t>feladatokat kell elvégeznie a dolgozónak, illetve</a:t>
            </a:r>
          </a:p>
          <a:p>
            <a:r>
              <a:rPr lang="hu-HU" dirty="0" smtClean="0"/>
              <a:t>milyen </a:t>
            </a:r>
            <a:r>
              <a:rPr lang="hu-HU" dirty="0"/>
              <a:t>feltételek között folyik a munkavégzés. </a:t>
            </a:r>
          </a:p>
          <a:p>
            <a:pPr marL="0" indent="0">
              <a:buNone/>
            </a:pPr>
            <a:endParaRPr lang="hu-HU" b="1" dirty="0" smtClean="0"/>
          </a:p>
          <a:p>
            <a:pPr marL="0" indent="0">
              <a:buNone/>
            </a:pPr>
            <a:r>
              <a:rPr lang="hu-HU" b="1" dirty="0" smtClean="0"/>
              <a:t>A </a:t>
            </a:r>
            <a:r>
              <a:rPr lang="hu-HU" b="1" dirty="0"/>
              <a:t>meghirdetendő munkakör részletes jellemzése:</a:t>
            </a:r>
            <a:r>
              <a:rPr lang="hu-HU" dirty="0"/>
              <a:t/>
            </a:r>
            <a:br>
              <a:rPr lang="hu-HU" dirty="0"/>
            </a:br>
            <a:r>
              <a:rPr lang="hu-HU" dirty="0"/>
              <a:t/>
            </a:r>
            <a:br>
              <a:rPr lang="hu-HU" dirty="0"/>
            </a:br>
            <a:r>
              <a:rPr lang="hu-HU" dirty="0"/>
              <a:t> - munkakör azonosítása</a:t>
            </a:r>
            <a:br>
              <a:rPr lang="hu-HU" dirty="0"/>
            </a:br>
            <a:r>
              <a:rPr lang="hu-HU" dirty="0"/>
              <a:t> - munkakör összefoglalása</a:t>
            </a:r>
            <a:br>
              <a:rPr lang="hu-HU" dirty="0"/>
            </a:br>
            <a:r>
              <a:rPr lang="hu-HU" dirty="0"/>
              <a:t> - munkakör kapcsolati helyzetét</a:t>
            </a:r>
            <a:br>
              <a:rPr lang="hu-HU" dirty="0"/>
            </a:br>
            <a:r>
              <a:rPr lang="hu-HU" dirty="0"/>
              <a:t> - felelősségek és kötelezettségek</a:t>
            </a:r>
            <a:br>
              <a:rPr lang="hu-HU" dirty="0"/>
            </a:br>
            <a:r>
              <a:rPr lang="hu-HU" dirty="0"/>
              <a:t> - hatáskör</a:t>
            </a:r>
            <a:br>
              <a:rPr lang="hu-HU" dirty="0"/>
            </a:br>
            <a:r>
              <a:rPr lang="hu-HU" dirty="0"/>
              <a:t> - teljesítménynormát</a:t>
            </a:r>
            <a:br>
              <a:rPr lang="hu-HU" dirty="0"/>
            </a:br>
            <a:r>
              <a:rPr lang="hu-HU" dirty="0"/>
              <a:t> - munkaköri specifikációk</a:t>
            </a:r>
          </a:p>
          <a:p>
            <a:endParaRPr lang="hu-HU" dirty="0"/>
          </a:p>
        </p:txBody>
      </p:sp>
    </p:spTree>
    <p:extLst>
      <p:ext uri="{BB962C8B-B14F-4D97-AF65-F5344CB8AC3E}">
        <p14:creationId xmlns:p14="http://schemas.microsoft.com/office/powerpoint/2010/main" val="4091142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3000" b="1" dirty="0"/>
              <a:t>Munkaerő felvételének lépései </a:t>
            </a:r>
            <a:r>
              <a:rPr lang="hu-HU" sz="3000" dirty="0"/>
              <a:t/>
            </a:r>
            <a:br>
              <a:rPr lang="hu-HU" sz="3000" dirty="0"/>
            </a:br>
            <a:r>
              <a:rPr lang="hu-HU" sz="3000" b="1" dirty="0"/>
              <a:t>(vállalkozásonként eltérő, sok esetben szabályzat alapján történik)</a:t>
            </a:r>
            <a:endParaRPr lang="hu-HU" sz="3000" dirty="0"/>
          </a:p>
        </p:txBody>
      </p:sp>
      <p:sp>
        <p:nvSpPr>
          <p:cNvPr id="3" name="Tartalom helye 2"/>
          <p:cNvSpPr>
            <a:spLocks noGrp="1"/>
          </p:cNvSpPr>
          <p:nvPr>
            <p:ph idx="1"/>
          </p:nvPr>
        </p:nvSpPr>
        <p:spPr>
          <a:xfrm>
            <a:off x="457200" y="1988840"/>
            <a:ext cx="8229600" cy="4137323"/>
          </a:xfrm>
        </p:spPr>
        <p:txBody>
          <a:bodyPr>
            <a:normAutofit fontScale="92500" lnSpcReduction="20000"/>
          </a:bodyPr>
          <a:lstStyle/>
          <a:p>
            <a:pPr marL="0" indent="0">
              <a:buNone/>
            </a:pPr>
            <a:r>
              <a:rPr lang="hu-HU" b="1" dirty="0"/>
              <a:t>Toborzás előkészítése</a:t>
            </a:r>
            <a:endParaRPr lang="hu-HU" dirty="0"/>
          </a:p>
          <a:p>
            <a:pPr lvl="0"/>
            <a:r>
              <a:rPr lang="hu-HU" dirty="0"/>
              <a:t>munkakör-specifikációk meghatározása</a:t>
            </a:r>
          </a:p>
          <a:p>
            <a:pPr lvl="0"/>
            <a:r>
              <a:rPr lang="hu-HU" dirty="0"/>
              <a:t>kívánatos alkalmazotti személyiségi jellemzők meghatározása</a:t>
            </a:r>
          </a:p>
          <a:p>
            <a:pPr lvl="0"/>
            <a:r>
              <a:rPr lang="hu-HU" dirty="0"/>
              <a:t>szükséges végzettség, adottságok, tapasztalatok, készségek, engedélyek,</a:t>
            </a:r>
          </a:p>
          <a:p>
            <a:pPr lvl="0"/>
            <a:r>
              <a:rPr lang="hu-HU" dirty="0"/>
              <a:t>költségvetés meghatározása (bérezés)</a:t>
            </a:r>
          </a:p>
          <a:p>
            <a:pPr lvl="0"/>
            <a:r>
              <a:rPr lang="hu-HU" dirty="0"/>
              <a:t>felvételi ütemterv kialakítása</a:t>
            </a:r>
          </a:p>
          <a:p>
            <a:pPr lvl="0"/>
            <a:r>
              <a:rPr lang="hu-HU" dirty="0"/>
              <a:t>kiválasztási rendszer folyamatainak előkészítése</a:t>
            </a:r>
          </a:p>
          <a:p>
            <a:endParaRPr lang="hu-HU" dirty="0"/>
          </a:p>
        </p:txBody>
      </p:sp>
    </p:spTree>
    <p:extLst>
      <p:ext uri="{BB962C8B-B14F-4D97-AF65-F5344CB8AC3E}">
        <p14:creationId xmlns:p14="http://schemas.microsoft.com/office/powerpoint/2010/main" val="100735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b="1" dirty="0"/>
              <a:t>Munkaerő pótlása, beszerzése történhet:</a:t>
            </a:r>
            <a:endParaRPr lang="hu-HU" sz="3000" dirty="0"/>
          </a:p>
        </p:txBody>
      </p:sp>
      <p:sp>
        <p:nvSpPr>
          <p:cNvPr id="3" name="Tartalom helye 2"/>
          <p:cNvSpPr>
            <a:spLocks noGrp="1"/>
          </p:cNvSpPr>
          <p:nvPr>
            <p:ph idx="1"/>
          </p:nvPr>
        </p:nvSpPr>
        <p:spPr>
          <a:xfrm>
            <a:off x="457200" y="2204864"/>
            <a:ext cx="8229600" cy="3921299"/>
          </a:xfrm>
        </p:spPr>
        <p:txBody>
          <a:bodyPr/>
          <a:lstStyle/>
          <a:p>
            <a:r>
              <a:rPr lang="hu-HU" dirty="0"/>
              <a:t>Külső forrásból</a:t>
            </a:r>
          </a:p>
          <a:p>
            <a:r>
              <a:rPr lang="hu-HU" dirty="0"/>
              <a:t>Belső forrásból</a:t>
            </a:r>
          </a:p>
          <a:p>
            <a:endParaRPr lang="hu-HU" dirty="0"/>
          </a:p>
        </p:txBody>
      </p:sp>
    </p:spTree>
    <p:extLst>
      <p:ext uri="{BB962C8B-B14F-4D97-AF65-F5344CB8AC3E}">
        <p14:creationId xmlns:p14="http://schemas.microsoft.com/office/powerpoint/2010/main" val="8558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buNone/>
            </a:pPr>
            <a:r>
              <a:rPr lang="hu-HU" b="1" dirty="0"/>
              <a:t>Belső forrásból történő pótlás:</a:t>
            </a:r>
            <a:endParaRPr lang="hu-HU" dirty="0"/>
          </a:p>
          <a:p>
            <a:r>
              <a:rPr lang="hu-HU" dirty="0" smtClean="0"/>
              <a:t>átszervezés</a:t>
            </a:r>
            <a:endParaRPr lang="hu-HU" dirty="0"/>
          </a:p>
          <a:p>
            <a:r>
              <a:rPr lang="hu-HU" dirty="0" smtClean="0"/>
              <a:t>már </a:t>
            </a:r>
            <a:r>
              <a:rPr lang="hu-HU" dirty="0"/>
              <a:t>meglévő munkaerő fejlesztése, továbbképzése</a:t>
            </a:r>
          </a:p>
          <a:p>
            <a:r>
              <a:rPr lang="hu-HU" dirty="0" smtClean="0"/>
              <a:t>munkakörök </a:t>
            </a:r>
            <a:r>
              <a:rPr lang="hu-HU" dirty="0"/>
              <a:t>összevonásával</a:t>
            </a:r>
          </a:p>
          <a:p>
            <a:endParaRPr lang="hu-HU" dirty="0"/>
          </a:p>
        </p:txBody>
      </p:sp>
    </p:spTree>
    <p:extLst>
      <p:ext uri="{BB962C8B-B14F-4D97-AF65-F5344CB8AC3E}">
        <p14:creationId xmlns:p14="http://schemas.microsoft.com/office/powerpoint/2010/main" val="188390359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1168</Words>
  <Application>Microsoft Office PowerPoint</Application>
  <PresentationFormat>Diavetítés a képernyőre (4:3 oldalarány)</PresentationFormat>
  <Paragraphs>159</Paragraphs>
  <Slides>35</Slides>
  <Notes>0</Notes>
  <HiddenSlides>0</HiddenSlides>
  <MMClips>0</MMClips>
  <ScaleCrop>false</ScaleCrop>
  <HeadingPairs>
    <vt:vector size="6" baseType="variant">
      <vt:variant>
        <vt:lpstr>Használt betűtípusok</vt:lpstr>
      </vt:variant>
      <vt:variant>
        <vt:i4>2</vt:i4>
      </vt:variant>
      <vt:variant>
        <vt:lpstr>Téma</vt:lpstr>
      </vt:variant>
      <vt:variant>
        <vt:i4>1</vt:i4>
      </vt:variant>
      <vt:variant>
        <vt:lpstr>Diacímek</vt:lpstr>
      </vt:variant>
      <vt:variant>
        <vt:i4>35</vt:i4>
      </vt:variant>
    </vt:vector>
  </HeadingPairs>
  <TitlesOfParts>
    <vt:vector size="38" baseType="lpstr">
      <vt:lpstr>Arial</vt:lpstr>
      <vt:lpstr>Calibri</vt:lpstr>
      <vt:lpstr>Office-téma</vt:lpstr>
      <vt:lpstr>Hogyan váljunk egyéni vállalkozóvá, hogyan alapítsunk céget? Előadó:  Karamánné dr. Pakai Annamária Haklits András Dr. Varga Zoltán 2018.11.22 - 23.  Helyszín:  PTE ETK Szombathelyi Képzési Központ, 9700 Szombathely, Jókai u. 14. </vt:lpstr>
      <vt:lpstr>Emberi erőforrás gazdálkodás</vt:lpstr>
      <vt:lpstr>PowerPoint-bemutató</vt:lpstr>
      <vt:lpstr>Munkáltatói célok</vt:lpstr>
      <vt:lpstr>Munkavállalói célok</vt:lpstr>
      <vt:lpstr>Munkaerő felvételének lépései  (vállalkozásonként eltérő, sok esetben szabályzat alapján történik)</vt:lpstr>
      <vt:lpstr>Munkaerő felvételének lépései  (vállalkozásonként eltérő, sok esetben szabályzat alapján történik)</vt:lpstr>
      <vt:lpstr>Munkaerő pótlása, beszerzése történhet:</vt:lpstr>
      <vt:lpstr>PowerPoint-bemutató</vt:lpstr>
      <vt:lpstr>PowerPoint-bemutató</vt:lpstr>
      <vt:lpstr>Munkaerő közvetítő cégek</vt:lpstr>
      <vt:lpstr>Munkaügyi központ</vt:lpstr>
      <vt:lpstr>Szociális hozzájárulási adó fizetési kedvezmények</vt:lpstr>
      <vt:lpstr>Nyugdíjasok alkalmazása</vt:lpstr>
      <vt:lpstr>Munkaerő-kölcsönzés</vt:lpstr>
      <vt:lpstr>Fejvadász cégek</vt:lpstr>
      <vt:lpstr>Egy jó álláshirdetés követelményei</vt:lpstr>
      <vt:lpstr>Egy jó álláshirdetés követelményei</vt:lpstr>
      <vt:lpstr>Egy jó álláshirdetés követelményei</vt:lpstr>
      <vt:lpstr>Egy jó álláshirdetés követelményei</vt:lpstr>
      <vt:lpstr>Egy jó álláshirdetés követelményei</vt:lpstr>
      <vt:lpstr>Egy jó álláshirdetés követelményei</vt:lpstr>
      <vt:lpstr>Egy jó álláshirdetés követelményei</vt:lpstr>
      <vt:lpstr>Kiválasztás lépései</vt:lpstr>
      <vt:lpstr>Az interjúk célja</vt:lpstr>
      <vt:lpstr>Felvételi interjúk fajtái</vt:lpstr>
      <vt:lpstr>Felvételi interjúk fajtái</vt:lpstr>
      <vt:lpstr>Felvételi interjúk fajtái</vt:lpstr>
      <vt:lpstr>Felvételi interjúk fajtái</vt:lpstr>
      <vt:lpstr>Felvételi interjúk fajtái</vt:lpstr>
      <vt:lpstr>Felvételi interjúk fajtái</vt:lpstr>
      <vt:lpstr>Felvételi interjúk fajtái</vt:lpstr>
      <vt:lpstr>Felvételi interjúk fajtái</vt:lpstr>
      <vt:lpstr>Felvételi interjúk fajtái</vt:lpstr>
      <vt:lpstr>Egy jó munkaerő hosszútávú megtartása</vt:lpstr>
    </vt:vector>
  </TitlesOfParts>
  <Company>PTE ETK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PTE Egészségtudományi Kar hallgatóinak részvétele a  XXXII. Országos Tudományos Diákköri Konferencián  2015. március 30. – 2015. április 2.</dc:title>
  <dc:creator>katalin.maria.koczan</dc:creator>
  <cp:lastModifiedBy>Windows-felhasználó</cp:lastModifiedBy>
  <cp:revision>47</cp:revision>
  <cp:lastPrinted>2018-11-19T09:32:36Z</cp:lastPrinted>
  <dcterms:created xsi:type="dcterms:W3CDTF">2015-07-23T07:41:14Z</dcterms:created>
  <dcterms:modified xsi:type="dcterms:W3CDTF">2018-11-22T12:48:18Z</dcterms:modified>
</cp:coreProperties>
</file>