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08788" cy="99409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6" y="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91765" y="2008909"/>
            <a:ext cx="7992888" cy="3096344"/>
          </a:xfrm>
        </p:spPr>
        <p:txBody>
          <a:bodyPr>
            <a:normAutofit fontScale="90000"/>
          </a:bodyPr>
          <a:lstStyle/>
          <a:p>
            <a:pPr>
              <a:spcBef>
                <a:spcPts val="2400"/>
              </a:spcBef>
            </a:pPr>
            <a:r>
              <a:rPr lang="hu-HU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Hogyan váljunk egyéni vállalkozóvá, hogyan alapítsunk céget?</a:t>
            </a:r>
            <a:r>
              <a:rPr lang="hu-H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200" b="1" i="1" dirty="0" smtClean="0">
                <a:solidFill>
                  <a:schemeClr val="tx2"/>
                </a:solidFill>
              </a:rPr>
              <a:t>Előadó: </a:t>
            </a:r>
            <a:br>
              <a:rPr lang="hu-HU" sz="2200" b="1" i="1" dirty="0" smtClean="0">
                <a:solidFill>
                  <a:schemeClr val="tx2"/>
                </a:solidFill>
              </a:rPr>
            </a:br>
            <a:r>
              <a:rPr lang="hu-HU" sz="2200" b="1" i="1" dirty="0" smtClean="0">
                <a:solidFill>
                  <a:schemeClr val="tx2"/>
                </a:solidFill>
              </a:rPr>
              <a:t>Karamánné dr. Pakai Annamária</a:t>
            </a:r>
            <a:br>
              <a:rPr lang="hu-HU" sz="2200" b="1" i="1" dirty="0" smtClean="0">
                <a:solidFill>
                  <a:schemeClr val="tx2"/>
                </a:solidFill>
              </a:rPr>
            </a:br>
            <a:r>
              <a:rPr lang="hu-HU" sz="2200" b="1" i="1" dirty="0" err="1" smtClean="0">
                <a:solidFill>
                  <a:schemeClr val="tx2"/>
                </a:solidFill>
              </a:rPr>
              <a:t>Haklits</a:t>
            </a:r>
            <a:r>
              <a:rPr lang="hu-HU" sz="2200" b="1" i="1" dirty="0" smtClean="0">
                <a:solidFill>
                  <a:schemeClr val="tx2"/>
                </a:solidFill>
              </a:rPr>
              <a:t> András</a:t>
            </a:r>
            <a:br>
              <a:rPr lang="hu-HU" sz="2200" b="1" i="1" dirty="0" smtClean="0">
                <a:solidFill>
                  <a:schemeClr val="tx2"/>
                </a:solidFill>
              </a:rPr>
            </a:br>
            <a:r>
              <a:rPr lang="hu-HU" sz="2200" b="1" i="1" dirty="0" smtClean="0">
                <a:solidFill>
                  <a:schemeClr val="tx2"/>
                </a:solidFill>
              </a:rPr>
              <a:t>Dr. Varga Zoltán</a:t>
            </a:r>
            <a:br>
              <a:rPr lang="hu-HU" sz="2200" b="1" i="1" dirty="0" smtClean="0">
                <a:solidFill>
                  <a:schemeClr val="tx2"/>
                </a:solidFill>
              </a:rPr>
            </a:br>
            <a:r>
              <a:rPr lang="hu-HU" sz="1800" b="1" dirty="0" smtClean="0">
                <a:solidFill>
                  <a:schemeClr val="tx2"/>
                </a:solidFill>
              </a:rPr>
              <a:t>2018.11.22 - 23.</a:t>
            </a:r>
            <a:r>
              <a:rPr lang="hu-HU" sz="1800" b="1" dirty="0">
                <a:solidFill>
                  <a:schemeClr val="tx2"/>
                </a:solidFill>
              </a:rPr>
              <a:t/>
            </a:r>
            <a:br>
              <a:rPr lang="hu-HU" sz="1800" b="1" dirty="0">
                <a:solidFill>
                  <a:schemeClr val="tx2"/>
                </a:solidFill>
              </a:rPr>
            </a:br>
            <a:r>
              <a:rPr lang="hu-HU" sz="1800" b="1" dirty="0" smtClean="0">
                <a:solidFill>
                  <a:schemeClr val="tx2"/>
                </a:solidFill>
              </a:rPr>
              <a:t/>
            </a:r>
            <a:br>
              <a:rPr lang="hu-HU" sz="1800" b="1" dirty="0" smtClean="0">
                <a:solidFill>
                  <a:schemeClr val="tx2"/>
                </a:solidFill>
              </a:rPr>
            </a:br>
            <a:r>
              <a:rPr lang="hu-HU" sz="1800" b="1" i="1" dirty="0" smtClean="0">
                <a:solidFill>
                  <a:schemeClr val="tx2"/>
                </a:solidFill>
              </a:rPr>
              <a:t>Helyszín: </a:t>
            </a:r>
            <a:r>
              <a:rPr lang="hu-HU" sz="1800" b="1" dirty="0" smtClean="0">
                <a:solidFill>
                  <a:schemeClr val="tx2"/>
                </a:solidFill>
              </a:rPr>
              <a:t/>
            </a:r>
            <a:br>
              <a:rPr lang="hu-HU" sz="1800" b="1" dirty="0" smtClean="0">
                <a:solidFill>
                  <a:schemeClr val="tx2"/>
                </a:solidFill>
              </a:rPr>
            </a:br>
            <a:r>
              <a:rPr lang="hu-HU" sz="1800" b="1" dirty="0" smtClean="0">
                <a:solidFill>
                  <a:schemeClr val="tx2"/>
                </a:solidFill>
              </a:rPr>
              <a:t>PTE </a:t>
            </a:r>
            <a:r>
              <a:rPr lang="hu-HU" sz="1800" b="1" dirty="0">
                <a:solidFill>
                  <a:schemeClr val="tx2"/>
                </a:solidFill>
              </a:rPr>
              <a:t>ETK Szombathelyi Képzési Központ, 9700 Szombathely, Jókai u. </a:t>
            </a:r>
            <a:r>
              <a:rPr lang="hu-HU" sz="1800" b="1" smtClean="0">
                <a:solidFill>
                  <a:schemeClr val="tx2"/>
                </a:solidFill>
              </a:rPr>
              <a:t>14. </a:t>
            </a:r>
            <a:endParaRPr lang="hu-HU" sz="1200" b="1" dirty="0">
              <a:solidFill>
                <a:schemeClr val="tx2"/>
              </a:solidFill>
            </a:endParaRPr>
          </a:p>
        </p:txBody>
      </p:sp>
      <p:pic>
        <p:nvPicPr>
          <p:cNvPr id="4" name="Kép 3" descr="emmi_logo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39952" y="5877272"/>
            <a:ext cx="956310" cy="655320"/>
          </a:xfrm>
          <a:prstGeom prst="rect">
            <a:avLst/>
          </a:prstGeom>
        </p:spPr>
      </p:pic>
      <p:pic>
        <p:nvPicPr>
          <p:cNvPr id="6" name="Kép 5" descr="ntp_72_rgb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28184" y="5877272"/>
            <a:ext cx="2160270" cy="541020"/>
          </a:xfrm>
          <a:prstGeom prst="rect">
            <a:avLst/>
          </a:prstGeom>
        </p:spPr>
      </p:pic>
      <p:pic>
        <p:nvPicPr>
          <p:cNvPr id="7" name="Kép 6" descr="emet_logo_szines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5733256"/>
            <a:ext cx="246507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Text Box 10"/>
          <p:cNvSpPr txBox="1">
            <a:spLocks noChangeArrowheads="1"/>
          </p:cNvSpPr>
          <p:nvPr/>
        </p:nvSpPr>
        <p:spPr bwMode="auto">
          <a:xfrm>
            <a:off x="718951" y="5200634"/>
            <a:ext cx="7965702" cy="50405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 </a:t>
            </a:r>
            <a:r>
              <a:rPr lang="hu-HU" sz="1400" dirty="0" smtClean="0">
                <a:latin typeface="Calibri" pitchFamily="34" charset="0"/>
                <a:cs typeface="Arial" pitchFamily="34" charset="0"/>
              </a:rPr>
              <a:t>RENDEZVÉNYT </a:t>
            </a:r>
            <a:r>
              <a:rPr kumimoji="0" lang="hu-H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AZ EMBERI ERŐFORRÁSOK MINISZTÉRIUMA NEMZETI TEHETSÉG PROGRAMJA TÁMOGATTA (NTP-SZKOLL-18-0031).</a:t>
            </a: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logo_health_arcula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01802" y="361653"/>
            <a:ext cx="38306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705358" y="1461658"/>
            <a:ext cx="7965702" cy="37466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ts val="1200"/>
              </a:spcBef>
            </a:pPr>
            <a:r>
              <a:rPr lang="hu-HU" sz="16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Egészségtudományi Szakkollégium Tehetség Program 2018/2019-es tanévben</a:t>
            </a:r>
            <a:endParaRPr kumimoji="0" lang="hu-HU" sz="16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zövegdoboz 5"/>
          <p:cNvSpPr txBox="1">
            <a:spLocks noChangeArrowheads="1"/>
          </p:cNvSpPr>
          <p:nvPr/>
        </p:nvSpPr>
        <p:spPr bwMode="auto">
          <a:xfrm>
            <a:off x="566738" y="434975"/>
            <a:ext cx="2847975" cy="647700"/>
          </a:xfrm>
          <a:prstGeom prst="rect">
            <a:avLst/>
          </a:prstGeom>
          <a:solidFill>
            <a:srgbClr val="FFFFFF"/>
          </a:solidFill>
          <a:ln w="6350">
            <a:solidFill>
              <a:srgbClr val="1F497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1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cs typeface="Arial" pitchFamily="34" charset="0"/>
              </a:rPr>
              <a:t>Pécsi Tudományegyetem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1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cs typeface="Arial" pitchFamily="34" charset="0"/>
              </a:rPr>
              <a:t>Egészségtudományi Kar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altLang="hu-HU" sz="11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cs typeface="Arial" pitchFamily="34" charset="0"/>
              </a:rPr>
              <a:t>Egészségtudományi Szakkollégium</a:t>
            </a:r>
            <a:endParaRPr kumimoji="0" lang="hu-HU" alt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Az üzleti terv felépítése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4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hu-HU" b="1" dirty="0"/>
              <a:t>2. Vezetői összefoglaló</a:t>
            </a:r>
            <a:endParaRPr lang="hu-HU" dirty="0"/>
          </a:p>
          <a:p>
            <a:pPr marL="0" indent="0" fontAlgn="base">
              <a:buNone/>
            </a:pPr>
            <a:r>
              <a:rPr lang="hu-HU" dirty="0"/>
              <a:t>Tömör, átfogó, meggyőző az olvasó számára</a:t>
            </a:r>
          </a:p>
          <a:p>
            <a:pPr fontAlgn="base"/>
            <a:r>
              <a:rPr lang="hu-HU" dirty="0" smtClean="0"/>
              <a:t>a </a:t>
            </a:r>
            <a:r>
              <a:rPr lang="hu-HU" dirty="0"/>
              <a:t>vállalkozás rövid, áttekinthető és tényszerű ismertetése</a:t>
            </a:r>
          </a:p>
          <a:p>
            <a:pPr fontAlgn="base"/>
            <a:r>
              <a:rPr lang="hu-HU" dirty="0" smtClean="0"/>
              <a:t>a </a:t>
            </a:r>
            <a:r>
              <a:rPr lang="hu-HU" dirty="0"/>
              <a:t>vállalkozás története, hivatása valamint filozófiája</a:t>
            </a:r>
          </a:p>
          <a:p>
            <a:pPr fontAlgn="base"/>
            <a:r>
              <a:rPr lang="hu-HU" dirty="0" smtClean="0"/>
              <a:t>termékek</a:t>
            </a:r>
            <a:r>
              <a:rPr lang="hu-HU" dirty="0"/>
              <a:t>, szolgáltatások rövid bemutatása</a:t>
            </a:r>
          </a:p>
          <a:p>
            <a:pPr fontAlgn="base"/>
            <a:r>
              <a:rPr lang="hu-HU" dirty="0" smtClean="0"/>
              <a:t>ezek </a:t>
            </a:r>
            <a:r>
              <a:rPr lang="hu-HU" dirty="0"/>
              <a:t>előállításához szükséges termelési folyamat jellemzését. (gépek, berendezések, alapanyagok)</a:t>
            </a:r>
          </a:p>
          <a:p>
            <a:pPr fontAlgn="base"/>
            <a:r>
              <a:rPr lang="hu-HU" dirty="0" smtClean="0"/>
              <a:t>marketing </a:t>
            </a:r>
            <a:r>
              <a:rPr lang="hu-HU" dirty="0"/>
              <a:t>stratégia</a:t>
            </a:r>
          </a:p>
          <a:p>
            <a:pPr fontAlgn="base"/>
            <a:r>
              <a:rPr lang="hu-HU" dirty="0" smtClean="0"/>
              <a:t>a </a:t>
            </a:r>
            <a:r>
              <a:rPr lang="hu-HU" dirty="0"/>
              <a:t>vállalkozás felépítése, működése</a:t>
            </a:r>
          </a:p>
          <a:p>
            <a:pPr fontAlgn="base"/>
            <a:r>
              <a:rPr lang="hu-HU" dirty="0" smtClean="0"/>
              <a:t>közeljövőt </a:t>
            </a:r>
            <a:r>
              <a:rPr lang="hu-HU" dirty="0"/>
              <a:t>érintő célkitűzések, intézkedések</a:t>
            </a:r>
          </a:p>
          <a:p>
            <a:r>
              <a:rPr lang="hu-HU" dirty="0" smtClean="0"/>
              <a:t>vállalkozás </a:t>
            </a:r>
            <a:r>
              <a:rPr lang="hu-HU" dirty="0"/>
              <a:t>pénzügyi helyzete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01550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Az üzleti terv felépítése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hu-HU" b="1" dirty="0"/>
              <a:t>3. Vállalkozás tevékenységének leírása</a:t>
            </a:r>
            <a:endParaRPr lang="hu-HU" dirty="0"/>
          </a:p>
          <a:p>
            <a:pPr marL="0" indent="0" fontAlgn="base">
              <a:buNone/>
            </a:pPr>
            <a:r>
              <a:rPr lang="hu-HU" dirty="0"/>
              <a:t>Célja a kínálat jellegének megismertetése és a vállalkozás általános bemutatása</a:t>
            </a:r>
          </a:p>
          <a:p>
            <a:pPr marL="0" indent="0" fontAlgn="base">
              <a:buNone/>
            </a:pPr>
            <a:r>
              <a:rPr lang="hu-HU" dirty="0"/>
              <a:t>Tartalmazza:</a:t>
            </a:r>
          </a:p>
          <a:p>
            <a:pPr fontAlgn="base"/>
            <a:r>
              <a:rPr lang="hu-HU" dirty="0" smtClean="0"/>
              <a:t>tevékenység </a:t>
            </a:r>
            <a:r>
              <a:rPr lang="hu-HU" dirty="0"/>
              <a:t>leírása</a:t>
            </a:r>
          </a:p>
          <a:p>
            <a:pPr fontAlgn="base"/>
            <a:r>
              <a:rPr lang="hu-HU" dirty="0" smtClean="0"/>
              <a:t>termékek</a:t>
            </a:r>
            <a:r>
              <a:rPr lang="hu-HU" dirty="0"/>
              <a:t>, szolgáltatások és azok jellemzői</a:t>
            </a:r>
          </a:p>
          <a:p>
            <a:pPr fontAlgn="base"/>
            <a:r>
              <a:rPr lang="hu-HU" dirty="0" smtClean="0"/>
              <a:t>ügyfelek </a:t>
            </a:r>
            <a:r>
              <a:rPr lang="hu-HU" dirty="0"/>
              <a:t>típusai, kapcsolattartás módja</a:t>
            </a:r>
          </a:p>
          <a:p>
            <a:pPr fontAlgn="base"/>
            <a:r>
              <a:rPr lang="hu-HU" dirty="0" smtClean="0"/>
              <a:t>a </a:t>
            </a:r>
            <a:r>
              <a:rPr lang="hu-HU" dirty="0"/>
              <a:t>tevékenység földrajzi határai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09615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Az üzleti terv felépítése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661248"/>
          </a:xfrm>
        </p:spPr>
        <p:txBody>
          <a:bodyPr>
            <a:normAutofit fontScale="62500" lnSpcReduction="20000"/>
          </a:bodyPr>
          <a:lstStyle/>
          <a:p>
            <a:pPr marL="0" indent="0" fontAlgn="base">
              <a:buNone/>
            </a:pPr>
            <a:r>
              <a:rPr lang="hu-HU" b="1" dirty="0"/>
              <a:t>4. Marketingterv</a:t>
            </a:r>
            <a:endParaRPr lang="hu-HU" dirty="0"/>
          </a:p>
          <a:p>
            <a:pPr fontAlgn="base"/>
            <a:r>
              <a:rPr lang="hu-HU" dirty="0" smtClean="0"/>
              <a:t>piac </a:t>
            </a:r>
            <a:r>
              <a:rPr lang="hu-HU" dirty="0"/>
              <a:t>jellemzői</a:t>
            </a:r>
          </a:p>
          <a:p>
            <a:pPr fontAlgn="base"/>
            <a:r>
              <a:rPr lang="hu-HU" dirty="0" smtClean="0"/>
              <a:t>várható </a:t>
            </a:r>
            <a:r>
              <a:rPr lang="hu-HU" dirty="0"/>
              <a:t>fejlődés prognózisa</a:t>
            </a:r>
          </a:p>
          <a:p>
            <a:pPr fontAlgn="base"/>
            <a:r>
              <a:rPr lang="hu-HU" dirty="0" smtClean="0"/>
              <a:t>konkurencia </a:t>
            </a:r>
            <a:r>
              <a:rPr lang="hu-HU" dirty="0"/>
              <a:t>bemutatása, helyzete</a:t>
            </a:r>
          </a:p>
          <a:p>
            <a:pPr fontAlgn="base"/>
            <a:r>
              <a:rPr lang="hu-HU" dirty="0" smtClean="0"/>
              <a:t>piaci </a:t>
            </a:r>
            <a:r>
              <a:rPr lang="hu-HU" dirty="0"/>
              <a:t>részesedés, értékesítési korlátok</a:t>
            </a:r>
          </a:p>
          <a:p>
            <a:pPr fontAlgn="base"/>
            <a:r>
              <a:rPr lang="hu-HU" dirty="0" smtClean="0"/>
              <a:t>vállalat </a:t>
            </a:r>
            <a:r>
              <a:rPr lang="hu-HU" dirty="0"/>
              <a:t>image</a:t>
            </a:r>
          </a:p>
          <a:p>
            <a:pPr fontAlgn="base"/>
            <a:r>
              <a:rPr lang="hu-HU" dirty="0" smtClean="0"/>
              <a:t>termékek</a:t>
            </a:r>
            <a:r>
              <a:rPr lang="hu-HU" dirty="0"/>
              <a:t>, szolgáltatások eladhatóságának értékelése </a:t>
            </a:r>
          </a:p>
          <a:p>
            <a:pPr fontAlgn="base"/>
            <a:r>
              <a:rPr lang="hu-HU" dirty="0" smtClean="0"/>
              <a:t>vásárlóösztönzési </a:t>
            </a:r>
            <a:r>
              <a:rPr lang="hu-HU" dirty="0"/>
              <a:t>eszközök</a:t>
            </a:r>
          </a:p>
          <a:p>
            <a:pPr fontAlgn="base"/>
            <a:r>
              <a:rPr lang="hu-HU" dirty="0" smtClean="0"/>
              <a:t>beszállítói </a:t>
            </a:r>
            <a:r>
              <a:rPr lang="hu-HU" dirty="0"/>
              <a:t>kör</a:t>
            </a:r>
          </a:p>
          <a:p>
            <a:pPr fontAlgn="base"/>
            <a:r>
              <a:rPr lang="hu-HU" dirty="0" smtClean="0"/>
              <a:t>árpolitika</a:t>
            </a:r>
            <a:endParaRPr lang="hu-HU" dirty="0"/>
          </a:p>
          <a:p>
            <a:pPr fontAlgn="base"/>
            <a:r>
              <a:rPr lang="hu-HU" dirty="0" smtClean="0"/>
              <a:t>telephely</a:t>
            </a:r>
            <a:r>
              <a:rPr lang="hu-HU" dirty="0"/>
              <a:t>, elhelyezkedése, bővítési lehetőségei, tulajdoni viszonyok, előírások, megjelenés.</a:t>
            </a:r>
          </a:p>
          <a:p>
            <a:pPr fontAlgn="base"/>
            <a:r>
              <a:rPr lang="hu-HU" dirty="0" smtClean="0"/>
              <a:t>fejlesztések </a:t>
            </a:r>
            <a:r>
              <a:rPr lang="hu-HU" dirty="0"/>
              <a:t>a célok érdekében (épület, gépek, licencek, know-how)</a:t>
            </a:r>
          </a:p>
          <a:p>
            <a:pPr fontAlgn="base"/>
            <a:r>
              <a:rPr lang="hu-HU" dirty="0" smtClean="0"/>
              <a:t>alaptevékenységek </a:t>
            </a:r>
            <a:r>
              <a:rPr lang="hu-HU" dirty="0"/>
              <a:t>ellátásának (termelés, szolgáltatások) bemutatása</a:t>
            </a:r>
          </a:p>
          <a:p>
            <a:pPr fontAlgn="base"/>
            <a:r>
              <a:rPr lang="hu-HU" dirty="0" smtClean="0"/>
              <a:t>külső </a:t>
            </a:r>
            <a:r>
              <a:rPr lang="hu-HU" dirty="0"/>
              <a:t>és belső szervízfeladatok (vevőszolgálat, minőség kontrol)</a:t>
            </a:r>
          </a:p>
          <a:p>
            <a:pPr fontAlgn="base"/>
            <a:r>
              <a:rPr lang="hu-HU" dirty="0" smtClean="0"/>
              <a:t>márka</a:t>
            </a:r>
            <a:r>
              <a:rPr lang="hu-HU" dirty="0"/>
              <a:t>, szabadalom, piac védelem</a:t>
            </a:r>
          </a:p>
          <a:p>
            <a:pPr fontAlgn="base"/>
            <a:r>
              <a:rPr lang="hu-HU" dirty="0" smtClean="0"/>
              <a:t>vagyon </a:t>
            </a:r>
            <a:r>
              <a:rPr lang="hu-HU" dirty="0"/>
              <a:t>és felelőségbiztosítások</a:t>
            </a:r>
          </a:p>
          <a:p>
            <a:pPr fontAlgn="base"/>
            <a:r>
              <a:rPr lang="hu-HU" dirty="0"/>
              <a:t>i</a:t>
            </a:r>
            <a:r>
              <a:rPr lang="hu-HU" dirty="0" smtClean="0"/>
              <a:t>nformációs </a:t>
            </a:r>
            <a:r>
              <a:rPr lang="hu-HU" dirty="0"/>
              <a:t>rendszerek, szabályzatok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60654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Szervezeti </a:t>
            </a:r>
            <a:r>
              <a:rPr lang="hu-HU" b="1" dirty="0" smtClean="0"/>
              <a:t>felépítés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hu-HU" dirty="0" smtClean="0"/>
              <a:t>Vezetőség</a:t>
            </a:r>
            <a:endParaRPr lang="hu-HU" dirty="0"/>
          </a:p>
          <a:p>
            <a:pPr fontAlgn="base"/>
            <a:r>
              <a:rPr lang="hu-HU" dirty="0" smtClean="0"/>
              <a:t>Vezetési </a:t>
            </a:r>
            <a:r>
              <a:rPr lang="hu-HU" dirty="0"/>
              <a:t>módszer, ellenőrző tevékenység</a:t>
            </a:r>
          </a:p>
          <a:p>
            <a:pPr fontAlgn="base"/>
            <a:r>
              <a:rPr lang="hu-HU" dirty="0" smtClean="0"/>
              <a:t>Személyzeti </a:t>
            </a:r>
            <a:r>
              <a:rPr lang="hu-HU" dirty="0"/>
              <a:t>politika, munkaerő terv</a:t>
            </a:r>
          </a:p>
          <a:p>
            <a:pPr fontAlgn="base"/>
            <a:r>
              <a:rPr lang="hu-HU" dirty="0" smtClean="0"/>
              <a:t>Fejlesztési</a:t>
            </a:r>
            <a:r>
              <a:rPr lang="hu-HU" dirty="0"/>
              <a:t>, átszervezési elképzelések</a:t>
            </a:r>
          </a:p>
          <a:p>
            <a:pPr fontAlgn="base"/>
            <a:r>
              <a:rPr lang="hu-HU" dirty="0" smtClean="0"/>
              <a:t>Vállalkozás </a:t>
            </a:r>
            <a:r>
              <a:rPr lang="hu-HU" dirty="0"/>
              <a:t>funkcionális egységei és hatásköre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51066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Szervezeti felépítés </a:t>
            </a:r>
            <a:r>
              <a:rPr lang="hu-HU" b="1" dirty="0" smtClean="0"/>
              <a:t>ábrázolása</a:t>
            </a:r>
            <a:endParaRPr lang="hu-HU" dirty="0"/>
          </a:p>
        </p:txBody>
      </p:sp>
      <p:pic>
        <p:nvPicPr>
          <p:cNvPr id="4" name="Tartalom helye 3" descr="HagyomÃ¡nyos vÃ¡llalati struktÃºra Ã¡brÃ¡ja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96752"/>
            <a:ext cx="6660760" cy="531028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églalap 4"/>
          <p:cNvSpPr/>
          <p:nvPr/>
        </p:nvSpPr>
        <p:spPr>
          <a:xfrm>
            <a:off x="5857828" y="5949280"/>
            <a:ext cx="191629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107000"/>
              </a:lnSpc>
              <a:spcAft>
                <a:spcPts val="1800"/>
              </a:spcAft>
            </a:pPr>
            <a:r>
              <a:rPr lang="hu-HU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forrás: (sulinet.hu)</a:t>
            </a:r>
            <a:endParaRPr lang="hu-HU" sz="1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419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artalom helye 6" descr="C:\Users\Haklits András\Desktop\kiscég ábra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6061"/>
            <a:ext cx="7297020" cy="579350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églalap 5"/>
          <p:cNvSpPr/>
          <p:nvPr/>
        </p:nvSpPr>
        <p:spPr>
          <a:xfrm>
            <a:off x="3373016" y="5935220"/>
            <a:ext cx="5770984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1800"/>
              </a:spcAft>
            </a:pPr>
            <a:r>
              <a:rPr lang="hu-HU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Ábra: Kis (akár családi)vállalkozás szervezeti felépítése</a:t>
            </a:r>
            <a:endParaRPr lang="hu-H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332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 descr="KÃ©ptalÃ¡lat a kÃ¶vetkezÅre: âpte etk szervezeti felÃ©pÃ­tÃ©sâ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6672"/>
            <a:ext cx="7785236" cy="536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églalap 4"/>
          <p:cNvSpPr/>
          <p:nvPr/>
        </p:nvSpPr>
        <p:spPr>
          <a:xfrm>
            <a:off x="6732240" y="6114376"/>
            <a:ext cx="1808572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107000"/>
              </a:lnSpc>
              <a:spcAft>
                <a:spcPts val="1800"/>
              </a:spcAft>
            </a:pPr>
            <a:r>
              <a:rPr lang="hu-HU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forrás: etk.pte.hu</a:t>
            </a:r>
            <a:endParaRPr lang="hu-H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122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Pénzügyi </a:t>
            </a:r>
            <a:r>
              <a:rPr lang="hu-HU" b="1" dirty="0" smtClean="0"/>
              <a:t>terv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hu-HU" dirty="0" smtClean="0"/>
              <a:t>kiinduló </a:t>
            </a:r>
            <a:r>
              <a:rPr lang="hu-HU" dirty="0"/>
              <a:t>helyzet: jelen állapot és feltételezések </a:t>
            </a:r>
          </a:p>
          <a:p>
            <a:pPr fontAlgn="base"/>
            <a:r>
              <a:rPr lang="hu-HU" dirty="0" smtClean="0"/>
              <a:t>jövedelemterv</a:t>
            </a:r>
            <a:r>
              <a:rPr lang="hu-HU" dirty="0"/>
              <a:t>: marketing tervre alapozott bevételi terv szembe-állítása a működési tervből kiinduló költségtervvel</a:t>
            </a:r>
          </a:p>
          <a:p>
            <a:pPr fontAlgn="base"/>
            <a:r>
              <a:rPr lang="hu-HU" dirty="0" smtClean="0"/>
              <a:t>eredmény-tervezés</a:t>
            </a:r>
            <a:r>
              <a:rPr lang="hu-HU" dirty="0"/>
              <a:t>, eredmény kimutatás</a:t>
            </a:r>
          </a:p>
          <a:p>
            <a:pPr fontAlgn="base"/>
            <a:r>
              <a:rPr lang="hu-HU" dirty="0" smtClean="0"/>
              <a:t>pénzforgalom </a:t>
            </a:r>
            <a:r>
              <a:rPr lang="hu-HU" dirty="0"/>
              <a:t>tervezés (cash flow), fizetőképesség</a:t>
            </a:r>
          </a:p>
          <a:p>
            <a:pPr fontAlgn="base"/>
            <a:r>
              <a:rPr lang="hu-HU" dirty="0" smtClean="0"/>
              <a:t>pénzügyi </a:t>
            </a:r>
            <a:r>
              <a:rPr lang="hu-HU" dirty="0"/>
              <a:t>mutatók (hatékonyság, jövedelmezőség)</a:t>
            </a:r>
          </a:p>
          <a:p>
            <a:pPr fontAlgn="base"/>
            <a:r>
              <a:rPr lang="hu-HU" dirty="0" smtClean="0"/>
              <a:t>kockázati </a:t>
            </a:r>
            <a:r>
              <a:rPr lang="hu-HU" dirty="0"/>
              <a:t>tényezők mérlegelése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93452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Cash flow, pénzforgalmi </a:t>
            </a:r>
            <a:r>
              <a:rPr lang="hu-HU" b="1" dirty="0" smtClean="0"/>
              <a:t>terv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412976"/>
          </a:xfrm>
        </p:spPr>
        <p:txBody>
          <a:bodyPr/>
          <a:lstStyle/>
          <a:p>
            <a:r>
              <a:rPr lang="hu-HU" dirty="0" smtClean="0"/>
              <a:t>A </a:t>
            </a:r>
            <a:r>
              <a:rPr lang="hu-HU" dirty="0"/>
              <a:t>tényleges pénzmozgással járó bevételeket és kiadásokat mutatja, </a:t>
            </a:r>
            <a:r>
              <a:rPr lang="hu-HU" dirty="0" smtClean="0"/>
              <a:t>pénzforgalmi becslésekre </a:t>
            </a:r>
            <a:r>
              <a:rPr lang="hu-HU" dirty="0"/>
              <a:t>épül.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44149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Mellékletek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Termékleírások</a:t>
            </a:r>
            <a:r>
              <a:rPr lang="hu-HU" dirty="0"/>
              <a:t>, tervrajzok</a:t>
            </a:r>
          </a:p>
          <a:p>
            <a:r>
              <a:rPr lang="hu-HU" dirty="0" smtClean="0"/>
              <a:t>Piackutatási </a:t>
            </a:r>
            <a:r>
              <a:rPr lang="hu-HU" dirty="0"/>
              <a:t>adatok, egyéb számítások</a:t>
            </a:r>
          </a:p>
          <a:p>
            <a:r>
              <a:rPr lang="hu-HU" dirty="0" smtClean="0"/>
              <a:t>Szerződések</a:t>
            </a:r>
            <a:r>
              <a:rPr lang="hu-HU" dirty="0"/>
              <a:t>, hivatalos levelek, ajánlatok</a:t>
            </a:r>
          </a:p>
          <a:p>
            <a:r>
              <a:rPr lang="hu-HU" dirty="0" smtClean="0"/>
              <a:t>Szállítok </a:t>
            </a:r>
            <a:r>
              <a:rPr lang="hu-HU" dirty="0"/>
              <a:t>árajánlata</a:t>
            </a:r>
          </a:p>
          <a:p>
            <a:r>
              <a:rPr lang="hu-HU" dirty="0" smtClean="0"/>
              <a:t>Hatósági </a:t>
            </a:r>
            <a:r>
              <a:rPr lang="hu-HU" dirty="0"/>
              <a:t>engedélyek</a:t>
            </a:r>
          </a:p>
          <a:p>
            <a:r>
              <a:rPr lang="hu-HU" dirty="0" smtClean="0"/>
              <a:t>Egyéb </a:t>
            </a:r>
            <a:r>
              <a:rPr lang="hu-HU" dirty="0"/>
              <a:t>a terv megalapozottságát alátámasztó dokumentumok, számítások</a:t>
            </a:r>
          </a:p>
          <a:p>
            <a:pPr marL="0" indent="0" fontAlgn="base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Az üzleti terv készítésének folyamatai, fázisai, a célszerűen alkalmazható elemzési és számítási módszerek a terv céljától, a vállalat sajátosságaitól függően eltérők lehetnek.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76808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TERVEZÉS, ÜZLETI </a:t>
            </a:r>
            <a:r>
              <a:rPr lang="hu-HU" b="1" dirty="0" smtClean="0"/>
              <a:t>TERV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dirty="0"/>
              <a:t>A vállalkozásoknak általában 5-7 év szükséges ahhoz, hogy a befektetett tőke megtérüljön. </a:t>
            </a:r>
          </a:p>
          <a:p>
            <a:r>
              <a:rPr lang="hu-HU" dirty="0"/>
              <a:t>A vállalkozások többsége csak 2-3 év után válik nyereségessé.</a:t>
            </a:r>
          </a:p>
          <a:p>
            <a:r>
              <a:rPr lang="hu-HU" dirty="0"/>
              <a:t>3 induló vállalkozásból 1 tönkremegy már az első év folyamán és 5 vállalkozásból 1 tönkremegy az első 5 évben.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/>
              <a:t>Mindezek a mutatók azt bizonyítják, hogy nagy szükség van a nagyon tudatos, átgondolt üzleti tervezésre. Egy megfontolt, körültekintően elkészített üzleti terv meggátolhatja, hogy az általunk elindított vállalkozás, a tönkrement vállalkozások statisztikai adatait növelje.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000" b="1" dirty="0"/>
              <a:t>Saját-személyes pénzügyeink kezelése, elkülönítése a vállalkozásunk pénzügyeitől</a:t>
            </a:r>
            <a:endParaRPr lang="hu-HU" sz="3000" dirty="0"/>
          </a:p>
        </p:txBody>
      </p:sp>
      <p:pic>
        <p:nvPicPr>
          <p:cNvPr id="4" name="Tartalom helye 3" descr="C:\Users\Haklits András\Desktop\balance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376" y="1417638"/>
            <a:ext cx="7131248" cy="51845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37674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Párhuzamos tervezés az optimális egyensúly eléréséhez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saját </a:t>
            </a:r>
            <a:r>
              <a:rPr lang="hu-HU" dirty="0"/>
              <a:t>és vállalkozásunk értékeinek figyelembevétele</a:t>
            </a:r>
          </a:p>
          <a:p>
            <a:r>
              <a:rPr lang="hu-HU" dirty="0" smtClean="0"/>
              <a:t>stratégiai </a:t>
            </a:r>
            <a:r>
              <a:rPr lang="hu-HU" dirty="0"/>
              <a:t>gondolkodás fontossága</a:t>
            </a:r>
          </a:p>
          <a:p>
            <a:r>
              <a:rPr lang="hu-HU" dirty="0" smtClean="0"/>
              <a:t>egymásra </a:t>
            </a:r>
            <a:r>
              <a:rPr lang="hu-HU" dirty="0"/>
              <a:t>utaltság, egymás támogatása</a:t>
            </a:r>
          </a:p>
          <a:p>
            <a:r>
              <a:rPr lang="hu-HU" dirty="0" smtClean="0"/>
              <a:t>közös </a:t>
            </a:r>
            <a:r>
              <a:rPr lang="hu-HU" dirty="0"/>
              <a:t>jövőkép</a:t>
            </a:r>
          </a:p>
          <a:p>
            <a:r>
              <a:rPr lang="hu-HU" dirty="0" smtClean="0"/>
              <a:t>közös </a:t>
            </a:r>
            <a:r>
              <a:rPr lang="hu-HU" dirty="0"/>
              <a:t>tervezés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241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Fontos pontok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/>
              <a:t>Elkülönített költségvetés: családi-kassza, pénzügyi terv készítése, mind a vállalkozás mind a személyes céljaink eléréséhez. </a:t>
            </a:r>
          </a:p>
          <a:p>
            <a:r>
              <a:rPr lang="hu-HU" dirty="0"/>
              <a:t>Jövőkép alkotása mind saját magunk, mind a vállalkozásunk számára, felvetítve a rövidtávú, hosszútávú céljainkat. </a:t>
            </a:r>
          </a:p>
          <a:p>
            <a:r>
              <a:rPr lang="hu-HU" dirty="0"/>
              <a:t>Céljainkat elérése érdekében el kell különítenünk a vállalkozásunk és személyes/családi pénzügyeinket egymástól, de alkalmanként (vállalkozás elindítása, fejlesztése, beruházások, tagi kölcsönök, osztalék stb..) hogyan lehetnek egymás segítségére.</a:t>
            </a:r>
          </a:p>
          <a:p>
            <a:r>
              <a:rPr lang="hu-HU" dirty="0"/>
              <a:t>Személyes (nem céges) pénzügyi döntéseink nagy hatással vannak a vállalkozásunk hosszú távú sikerességére, jövőjére.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704938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300" b="1" dirty="0"/>
              <a:t>Társas illetve családi vállalkozáson belüli konfliktusok és ezek hatásai a cég </a:t>
            </a:r>
            <a:r>
              <a:rPr lang="hu-HU" sz="3300" b="1" dirty="0" smtClean="0"/>
              <a:t>jövőjére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Tulajdonosok, tagok közötti ütközések, amelyek mögött: igények, szándékok, vágyak, törekvések, érdekek, szükségletek, vélemények, értékek szembeállása húzódik meg.</a:t>
            </a:r>
          </a:p>
          <a:p>
            <a:r>
              <a:rPr lang="hu-HU" dirty="0" smtClean="0"/>
              <a:t>Nem </a:t>
            </a:r>
            <a:r>
              <a:rPr lang="hu-HU" dirty="0"/>
              <a:t>minden esetben hasonlóak a tagok hosszútávú céljai, vágyai </a:t>
            </a:r>
          </a:p>
          <a:p>
            <a:r>
              <a:rPr lang="hu-HU" dirty="0" smtClean="0"/>
              <a:t>Különbség </a:t>
            </a:r>
            <a:r>
              <a:rPr lang="hu-HU" dirty="0"/>
              <a:t>a tagok pénzügyi hátterében befolyásolják, akadályozzák a vállalkozás fejlődését</a:t>
            </a:r>
          </a:p>
          <a:p>
            <a:r>
              <a:rPr lang="hu-HU" dirty="0" smtClean="0"/>
              <a:t>Gondolkodásbéli</a:t>
            </a:r>
            <a:r>
              <a:rPr lang="hu-HU" dirty="0"/>
              <a:t>, problémakezelési különbségek, szakértelem hiánya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88432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hu-HU" sz="2000" dirty="0"/>
              <a:t>A vállalkozás elindításának, sikeres működésének az egyik alapeleme a TERVEZÉS.</a:t>
            </a:r>
          </a:p>
          <a:p>
            <a:pPr marL="0" indent="0" fontAlgn="base">
              <a:buNone/>
            </a:pPr>
            <a:r>
              <a:rPr lang="hu-HU" sz="2000" dirty="0"/>
              <a:t>Tervezés nélkül nem lehet se elindítani, sem vezetni egy vállalkozást. Tervezés nélkül a vállalkozás jövője nagy valószínűséggel halálra van ítélve.</a:t>
            </a:r>
          </a:p>
          <a:p>
            <a:endParaRPr lang="hu-HU" dirty="0"/>
          </a:p>
        </p:txBody>
      </p:sp>
      <p:pic>
        <p:nvPicPr>
          <p:cNvPr id="4" name="Kép 3" descr="C:\Users\Haklits András\Desktop\Üzleti terv ábr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210" y="3068960"/>
            <a:ext cx="4447579" cy="34995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2896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Üzleti </a:t>
            </a:r>
            <a:r>
              <a:rPr lang="hu-HU" b="1" dirty="0" smtClean="0"/>
              <a:t>terv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/>
              <a:t>A vállalati kockázat kezelésének eszköze, amely a vállalkozás közelmúltbéli és jelenlegi tényadatai alapján, valamint az ismert és várható gazdasági folyamatok ismeretében a jövőbéli működést </a:t>
            </a:r>
            <a:r>
              <a:rPr lang="hu-HU" dirty="0" err="1"/>
              <a:t>prognótizálja</a:t>
            </a:r>
            <a:r>
              <a:rPr lang="hu-HU" dirty="0"/>
              <a:t>, becsüli meg</a:t>
            </a:r>
            <a:r>
              <a:rPr lang="hu-HU" dirty="0" smtClean="0"/>
              <a:t>.</a:t>
            </a:r>
          </a:p>
          <a:p>
            <a:r>
              <a:rPr lang="hu-HU" dirty="0" smtClean="0"/>
              <a:t>Olyan </a:t>
            </a:r>
            <a:r>
              <a:rPr lang="hu-HU" dirty="0"/>
              <a:t>irányítási folyamat, amely felvázolja a vállalkozás jövőbeni működési pályáját, a pályát jellemző állapotokat és helyzeteket, az azokat megvalósító programokat.</a:t>
            </a:r>
          </a:p>
          <a:p>
            <a:r>
              <a:rPr lang="hu-HU" dirty="0" smtClean="0"/>
              <a:t>Szerepe </a:t>
            </a:r>
            <a:r>
              <a:rPr lang="hu-HU" dirty="0"/>
              <a:t>az induló, már meglévő, illetve a vállalkozás eladásánál is nagyon fontos.</a:t>
            </a:r>
          </a:p>
          <a:p>
            <a:r>
              <a:rPr lang="hu-HU" dirty="0" smtClean="0"/>
              <a:t>Az </a:t>
            </a:r>
            <a:r>
              <a:rPr lang="hu-HU" dirty="0"/>
              <a:t>ületi terv fontos információkat tartalmaz a tulajdonosoknak, vállalkozás vezető munkatársainak, befektetőknek és hitelintézeteknek, melyek segít átlátni a vállalkozást.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0727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Tervezés  típusai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/>
              <a:t>Belső vagy külső használatra:</a:t>
            </a:r>
            <a:endParaRPr lang="hu-HU" dirty="0"/>
          </a:p>
          <a:p>
            <a:r>
              <a:rPr lang="hu-HU" dirty="0"/>
              <a:t>Belső: tulajdonosok, vezetők, alkalmazottak</a:t>
            </a:r>
          </a:p>
          <a:p>
            <a:r>
              <a:rPr lang="hu-HU" dirty="0"/>
              <a:t>Külső: Hitelintézet, Pályázatok, Befektetők</a:t>
            </a:r>
          </a:p>
          <a:p>
            <a:pPr marL="0" indent="0">
              <a:buNone/>
            </a:pPr>
            <a:r>
              <a:rPr lang="hu-HU" dirty="0"/>
              <a:t> </a:t>
            </a:r>
          </a:p>
          <a:p>
            <a:pPr marL="0" indent="0">
              <a:buNone/>
            </a:pPr>
            <a:r>
              <a:rPr lang="hu-HU" b="1" dirty="0" smtClean="0"/>
              <a:t>Időtáv </a:t>
            </a:r>
            <a:r>
              <a:rPr lang="hu-HU" b="1" dirty="0"/>
              <a:t>szerint:</a:t>
            </a:r>
            <a:endParaRPr lang="hu-HU" dirty="0"/>
          </a:p>
          <a:p>
            <a:r>
              <a:rPr lang="hu-HU" dirty="0"/>
              <a:t>- rövidtávú (egy év alatt)</a:t>
            </a:r>
          </a:p>
          <a:p>
            <a:r>
              <a:rPr lang="hu-HU" dirty="0"/>
              <a:t>- középtávú (2-4 év)</a:t>
            </a:r>
          </a:p>
          <a:p>
            <a:r>
              <a:rPr lang="hu-HU" dirty="0"/>
              <a:t>- hosszútávú (5-15 év)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97286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Mikor, és milyen célból készül</a:t>
            </a:r>
            <a:r>
              <a:rPr lang="hu-HU" b="1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hu-HU" b="1" dirty="0"/>
              <a:t>Mikor?</a:t>
            </a:r>
            <a:endParaRPr lang="hu-HU" dirty="0"/>
          </a:p>
          <a:p>
            <a:pPr fontAlgn="base"/>
            <a:r>
              <a:rPr lang="hu-HU" dirty="0" smtClean="0"/>
              <a:t>cégalapítás </a:t>
            </a:r>
            <a:r>
              <a:rPr lang="hu-HU" dirty="0"/>
              <a:t>előtt</a:t>
            </a:r>
          </a:p>
          <a:p>
            <a:pPr fontAlgn="base"/>
            <a:r>
              <a:rPr lang="hu-HU" dirty="0" smtClean="0"/>
              <a:t>beruházás</a:t>
            </a:r>
            <a:r>
              <a:rPr lang="hu-HU" dirty="0"/>
              <a:t>, új termék, új ötlet elindítása előtt</a:t>
            </a:r>
          </a:p>
          <a:p>
            <a:pPr fontAlgn="base"/>
            <a:r>
              <a:rPr lang="hu-HU" dirty="0" smtClean="0"/>
              <a:t>operatív </a:t>
            </a:r>
            <a:r>
              <a:rPr lang="hu-HU" dirty="0"/>
              <a:t>működésben</a:t>
            </a:r>
          </a:p>
          <a:p>
            <a:pPr fontAlgn="base"/>
            <a:r>
              <a:rPr lang="hu-HU" dirty="0" smtClean="0"/>
              <a:t>banki </a:t>
            </a:r>
            <a:r>
              <a:rPr lang="hu-HU" dirty="0"/>
              <a:t>hitelkérelem esetén</a:t>
            </a:r>
          </a:p>
          <a:p>
            <a:pPr fontAlgn="base"/>
            <a:r>
              <a:rPr lang="hu-HU" dirty="0"/>
              <a:t> </a:t>
            </a:r>
            <a:r>
              <a:rPr lang="hu-HU" dirty="0" smtClean="0"/>
              <a:t>a </a:t>
            </a:r>
            <a:r>
              <a:rPr lang="hu-HU" dirty="0"/>
              <a:t>meglévő vállalkozás eladásakor</a:t>
            </a:r>
          </a:p>
          <a:p>
            <a:pPr marL="0" indent="0" fontAlgn="base">
              <a:buNone/>
            </a:pPr>
            <a:r>
              <a:rPr lang="hu-HU" b="1" dirty="0"/>
              <a:t> </a:t>
            </a:r>
            <a:endParaRPr lang="hu-HU" dirty="0"/>
          </a:p>
          <a:p>
            <a:pPr marL="0" indent="0" fontAlgn="base">
              <a:buNone/>
            </a:pPr>
            <a:r>
              <a:rPr lang="hu-HU" b="1" dirty="0"/>
              <a:t>Milyen célból</a:t>
            </a:r>
            <a:r>
              <a:rPr lang="hu-HU" b="1" dirty="0" smtClean="0"/>
              <a:t>?</a:t>
            </a:r>
            <a:endParaRPr lang="hu-HU" dirty="0"/>
          </a:p>
          <a:p>
            <a:pPr fontAlgn="base"/>
            <a:r>
              <a:rPr lang="hu-HU" dirty="0" smtClean="0"/>
              <a:t>egy </a:t>
            </a:r>
            <a:r>
              <a:rPr lang="hu-HU" dirty="0"/>
              <a:t>új ötlet megvalósíthatósága és kivitelezése átvizsgálására</a:t>
            </a:r>
          </a:p>
          <a:p>
            <a:pPr fontAlgn="base"/>
            <a:r>
              <a:rPr lang="hu-HU" dirty="0" smtClean="0"/>
              <a:t>tulajdonosok</a:t>
            </a:r>
            <a:r>
              <a:rPr lang="hu-HU" dirty="0"/>
              <a:t>, tulajdonostársak számára a következő időszak terveinek és céljainak bemutatására</a:t>
            </a:r>
          </a:p>
          <a:p>
            <a:pPr fontAlgn="base"/>
            <a:r>
              <a:rPr lang="hu-HU" dirty="0" smtClean="0"/>
              <a:t>pályázatok </a:t>
            </a:r>
            <a:r>
              <a:rPr lang="hu-HU" dirty="0"/>
              <a:t>elbírálásához, potenciális befektetők, hitelezők meggyőzésére, ha külső pénzforrásra van szükségünk;</a:t>
            </a:r>
          </a:p>
          <a:p>
            <a:pPr fontAlgn="base"/>
            <a:r>
              <a:rPr lang="hu-HU" dirty="0" smtClean="0"/>
              <a:t>a  </a:t>
            </a:r>
            <a:r>
              <a:rPr lang="hu-HU" dirty="0"/>
              <a:t>külső partnerek tájékoztatására (megbízhatóság céljából).</a:t>
            </a:r>
          </a:p>
          <a:p>
            <a:pPr fontAlgn="base"/>
            <a:r>
              <a:rPr lang="hu-HU" dirty="0" smtClean="0"/>
              <a:t>potenciális </a:t>
            </a:r>
            <a:r>
              <a:rPr lang="hu-HU" dirty="0"/>
              <a:t>vevők meggyőzésére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09299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Miért van jelentősége egy jó üzleti tervnek?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A vállalkozás célorientált vezetése azáltal, hogy a döntéseket év közben folyamatosan, a tervhez igazodva lehet meghozni.</a:t>
            </a:r>
          </a:p>
          <a:p>
            <a:r>
              <a:rPr lang="hu-HU" dirty="0" smtClean="0"/>
              <a:t>A </a:t>
            </a:r>
            <a:r>
              <a:rPr lang="hu-HU" dirty="0"/>
              <a:t>vállalkozás működése folyamatában, akár féléves, negyedéves vagy havi kimutatásokkal összevethető az üzleti tervvel.</a:t>
            </a:r>
          </a:p>
          <a:p>
            <a:r>
              <a:rPr lang="hu-HU" dirty="0" smtClean="0"/>
              <a:t>Támpontot </a:t>
            </a:r>
            <a:r>
              <a:rPr lang="hu-HU" dirty="0"/>
              <a:t>ad az év közben felmerülő problémák, külső tényezők révén felmerülő kihívások sikeres kezelésére.</a:t>
            </a:r>
          </a:p>
          <a:p>
            <a:r>
              <a:rPr lang="hu-HU" dirty="0" smtClean="0"/>
              <a:t>Hitelességet </a:t>
            </a:r>
            <a:r>
              <a:rPr lang="hu-HU" dirty="0"/>
              <a:t>biztosít a bankoknak, szállítóknak és a vállalkozás partnerei számára.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98847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A jó üzleti terv</a:t>
            </a:r>
            <a:r>
              <a:rPr lang="hu-HU" b="1" dirty="0" smtClean="0"/>
              <a:t>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70000" lnSpcReduction="20000"/>
          </a:bodyPr>
          <a:lstStyle/>
          <a:p>
            <a:r>
              <a:rPr lang="hu-HU" dirty="0" smtClean="0"/>
              <a:t>Tömör</a:t>
            </a:r>
            <a:r>
              <a:rPr lang="hu-HU" dirty="0"/>
              <a:t>, áttekinthető a formája és a tartalma,</a:t>
            </a:r>
          </a:p>
          <a:p>
            <a:r>
              <a:rPr lang="hu-HU" dirty="0" smtClean="0"/>
              <a:t>Logikusan </a:t>
            </a:r>
            <a:r>
              <a:rPr lang="hu-HU" dirty="0"/>
              <a:t>felépített, lényegre törő a megfogalmazása</a:t>
            </a:r>
          </a:p>
          <a:p>
            <a:pPr fontAlgn="base"/>
            <a:r>
              <a:rPr lang="hu-HU" dirty="0" smtClean="0"/>
              <a:t>Figyelemfelkeltő </a:t>
            </a:r>
            <a:r>
              <a:rPr lang="hu-HU" dirty="0"/>
              <a:t>és átfogó összefoglaló</a:t>
            </a:r>
            <a:r>
              <a:rPr lang="hu-HU" dirty="0" smtClean="0"/>
              <a:t>,</a:t>
            </a:r>
            <a:endParaRPr lang="hu-HU" dirty="0"/>
          </a:p>
          <a:p>
            <a:pPr fontAlgn="base"/>
            <a:r>
              <a:rPr lang="hu-HU" dirty="0" smtClean="0"/>
              <a:t>A </a:t>
            </a:r>
            <a:r>
              <a:rPr lang="hu-HU" dirty="0"/>
              <a:t>műszaki részletek, marketing, pénzügyi és emberi erőforrások alapos bemutatása</a:t>
            </a:r>
            <a:r>
              <a:rPr lang="hu-HU" dirty="0" smtClean="0"/>
              <a:t>,</a:t>
            </a:r>
            <a:endParaRPr lang="hu-HU" dirty="0"/>
          </a:p>
          <a:p>
            <a:pPr fontAlgn="base"/>
            <a:r>
              <a:rPr lang="hu-HU" dirty="0" smtClean="0"/>
              <a:t>A </a:t>
            </a:r>
            <a:r>
              <a:rPr lang="hu-HU" dirty="0"/>
              <a:t>kiindulási körülmények illetve a vállalkozás állapotának hiteles bemutatása, a kockázatok feltárásával</a:t>
            </a:r>
            <a:r>
              <a:rPr lang="hu-HU" dirty="0" smtClean="0"/>
              <a:t>.</a:t>
            </a:r>
            <a:endParaRPr lang="hu-HU" dirty="0"/>
          </a:p>
          <a:p>
            <a:pPr fontAlgn="base"/>
            <a:r>
              <a:rPr lang="hu-HU" dirty="0" smtClean="0"/>
              <a:t>Kiindulási</a:t>
            </a:r>
            <a:r>
              <a:rPr lang="hu-HU" dirty="0"/>
              <a:t>, viszonyítási alapként </a:t>
            </a:r>
            <a:r>
              <a:rPr lang="hu-HU" dirty="0" smtClean="0"/>
              <a:t>szolgál</a:t>
            </a:r>
            <a:endParaRPr lang="hu-HU" dirty="0"/>
          </a:p>
          <a:p>
            <a:r>
              <a:rPr lang="hu-HU" dirty="0" smtClean="0"/>
              <a:t>Meggyőző</a:t>
            </a:r>
            <a:r>
              <a:rPr lang="hu-HU" dirty="0"/>
              <a:t>, mert tudja bizonyítani, hogy a megcélzott piacon képes nyereségesen működni, és felkészült a kockázatok kezelésére. </a:t>
            </a:r>
          </a:p>
          <a:p>
            <a:r>
              <a:rPr lang="hu-HU" dirty="0" smtClean="0"/>
              <a:t>Hiteles</a:t>
            </a:r>
            <a:r>
              <a:rPr lang="hu-HU" dirty="0"/>
              <a:t>, mert a vállalkozó hitlelt érdemlően elvégezte a szükséges piackutatást megtervezte a piacra jutás lépéseit megteremtette a működés feltételeit megtalálta a megfelelő embereket </a:t>
            </a:r>
          </a:p>
          <a:p>
            <a:r>
              <a:rPr lang="hu-HU" dirty="0" smtClean="0"/>
              <a:t>Jól </a:t>
            </a:r>
            <a:r>
              <a:rPr lang="hu-HU" dirty="0"/>
              <a:t>szerkesztett és rendszerbe foglalt </a:t>
            </a:r>
          </a:p>
          <a:p>
            <a:r>
              <a:rPr lang="hu-HU" dirty="0" smtClean="0"/>
              <a:t>Rugalmas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70004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Az üzleti terv felépítése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hu-HU" b="1" dirty="0"/>
              <a:t>1. Vállalkozás adatai</a:t>
            </a:r>
            <a:endParaRPr lang="hu-HU" dirty="0"/>
          </a:p>
          <a:p>
            <a:pPr fontAlgn="base"/>
            <a:r>
              <a:rPr lang="hu-HU" dirty="0" smtClean="0"/>
              <a:t>vállalkozás </a:t>
            </a:r>
            <a:r>
              <a:rPr lang="hu-HU" dirty="0"/>
              <a:t>neve és címe</a:t>
            </a:r>
          </a:p>
          <a:p>
            <a:pPr fontAlgn="base"/>
            <a:r>
              <a:rPr lang="hu-HU" dirty="0" smtClean="0"/>
              <a:t>vezetők </a:t>
            </a:r>
            <a:r>
              <a:rPr lang="hu-HU" dirty="0"/>
              <a:t>neve és elérhetősége</a:t>
            </a:r>
          </a:p>
          <a:p>
            <a:pPr fontAlgn="base"/>
            <a:r>
              <a:rPr lang="hu-HU" dirty="0" smtClean="0"/>
              <a:t>tulajdonosok</a:t>
            </a:r>
            <a:endParaRPr lang="hu-HU" dirty="0"/>
          </a:p>
          <a:p>
            <a:pPr fontAlgn="base"/>
            <a:r>
              <a:rPr lang="hu-HU" dirty="0" smtClean="0"/>
              <a:t>vállalkozás </a:t>
            </a:r>
            <a:r>
              <a:rPr lang="hu-HU" dirty="0"/>
              <a:t>jogi formája</a:t>
            </a:r>
          </a:p>
          <a:p>
            <a:pPr fontAlgn="base"/>
            <a:r>
              <a:rPr lang="hu-HU" dirty="0" smtClean="0"/>
              <a:t>a </a:t>
            </a:r>
            <a:r>
              <a:rPr lang="hu-HU" dirty="0"/>
              <a:t>vállalkozás tőkeösszetétele</a:t>
            </a:r>
          </a:p>
          <a:p>
            <a:pPr fontAlgn="base"/>
            <a:r>
              <a:rPr lang="hu-HU" dirty="0" smtClean="0"/>
              <a:t>a </a:t>
            </a:r>
            <a:r>
              <a:rPr lang="hu-HU" dirty="0"/>
              <a:t>vállalkozás telephelyeinek, leányvállalatainak megnevezése, címe</a:t>
            </a:r>
          </a:p>
          <a:p>
            <a:pPr fontAlgn="base"/>
            <a:r>
              <a:rPr lang="hu-HU" dirty="0" smtClean="0"/>
              <a:t>a </a:t>
            </a:r>
            <a:r>
              <a:rPr lang="hu-HU" dirty="0"/>
              <a:t>vállalkozás fontosabb forgalmi adatai: árbevétel, eredmény..</a:t>
            </a:r>
          </a:p>
          <a:p>
            <a:pPr fontAlgn="base"/>
            <a:r>
              <a:rPr lang="hu-HU" dirty="0" smtClean="0"/>
              <a:t>a </a:t>
            </a:r>
            <a:r>
              <a:rPr lang="hu-HU" dirty="0"/>
              <a:t>terv bizalmas kezelése iránti igény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79386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1068</Words>
  <Application>Microsoft Office PowerPoint</Application>
  <PresentationFormat>Diavetítés a képernyőre (4:3 oldalarány)</PresentationFormat>
  <Paragraphs>150</Paragraphs>
  <Slides>23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Office-téma</vt:lpstr>
      <vt:lpstr>Hogyan váljunk egyéni vállalkozóvá, hogyan alapítsunk céget? Előadó:  Karamánné dr. Pakai Annamária Haklits András Dr. Varga Zoltán 2018.11.22 - 23.  Helyszín:  PTE ETK Szombathelyi Képzési Központ, 9700 Szombathely, Jókai u. 14. </vt:lpstr>
      <vt:lpstr>TERVEZÉS, ÜZLETI TERV</vt:lpstr>
      <vt:lpstr>PowerPoint-bemutató</vt:lpstr>
      <vt:lpstr>Üzleti terv</vt:lpstr>
      <vt:lpstr>Tervezés  típusai</vt:lpstr>
      <vt:lpstr>Mikor, és milyen célból készül?</vt:lpstr>
      <vt:lpstr>Miért van jelentősége egy jó üzleti tervnek?</vt:lpstr>
      <vt:lpstr>A jó üzleti terv:</vt:lpstr>
      <vt:lpstr>Az üzleti terv felépítése</vt:lpstr>
      <vt:lpstr>Az üzleti terv felépítése</vt:lpstr>
      <vt:lpstr>Az üzleti terv felépítése</vt:lpstr>
      <vt:lpstr>Az üzleti terv felépítése</vt:lpstr>
      <vt:lpstr>Szervezeti felépítés</vt:lpstr>
      <vt:lpstr>Szervezeti felépítés ábrázolása</vt:lpstr>
      <vt:lpstr>PowerPoint-bemutató</vt:lpstr>
      <vt:lpstr>PowerPoint-bemutató</vt:lpstr>
      <vt:lpstr>Pénzügyi terv</vt:lpstr>
      <vt:lpstr>Cash flow, pénzforgalmi terv</vt:lpstr>
      <vt:lpstr>Mellékletek</vt:lpstr>
      <vt:lpstr>Saját-személyes pénzügyeink kezelése, elkülönítése a vállalkozásunk pénzügyeitől</vt:lpstr>
      <vt:lpstr>Párhuzamos tervezés az optimális egyensúly eléréséhez</vt:lpstr>
      <vt:lpstr>Fontos pontok</vt:lpstr>
      <vt:lpstr>Társas illetve családi vállalkozáson belüli konfliktusok és ezek hatásai a cég jövőjére</vt:lpstr>
    </vt:vector>
  </TitlesOfParts>
  <Company>PTE ETK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PTE Egészségtudományi Kar hallgatóinak részvétele a  XXXII. Országos Tudományos Diákköri Konferencián  2015. március 30. – 2015. április 2.</dc:title>
  <dc:creator>katalin.maria.koczan</dc:creator>
  <cp:lastModifiedBy>Windows-felhasználó</cp:lastModifiedBy>
  <cp:revision>47</cp:revision>
  <cp:lastPrinted>2018-11-19T09:32:36Z</cp:lastPrinted>
  <dcterms:created xsi:type="dcterms:W3CDTF">2015-07-23T07:41:14Z</dcterms:created>
  <dcterms:modified xsi:type="dcterms:W3CDTF">2018-11-22T08:17:16Z</dcterms:modified>
</cp:coreProperties>
</file>